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59" r:id="rId4"/>
    <p:sldMasterId id="21474837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Roboto Thin"/>
      <p:regular r:id="rId70"/>
      <p:bold r:id="rId71"/>
      <p:italic r:id="rId72"/>
      <p:boldItalic r:id="rId73"/>
    </p:embeddedFont>
    <p:embeddedFont>
      <p:font typeface="Roboto Medium"/>
      <p:regular r:id="rId74"/>
      <p:bold r:id="rId75"/>
      <p:italic r:id="rId76"/>
      <p:boldItalic r:id="rId77"/>
    </p:embeddedFont>
    <p:embeddedFont>
      <p:font typeface="Roboto"/>
      <p:regular r:id="rId78"/>
      <p:bold r:id="rId79"/>
      <p:italic r:id="rId80"/>
      <p:boldItalic r:id="rId81"/>
    </p:embeddedFont>
    <p:embeddedFont>
      <p:font typeface="Amatic SC"/>
      <p:regular r:id="rId82"/>
      <p:bold r:id="rId83"/>
    </p:embeddedFont>
    <p:embeddedFont>
      <p:font typeface="Inconsolata"/>
      <p:regular r:id="rId84"/>
      <p:bold r:id="rId85"/>
    </p:embeddedFont>
    <p:embeddedFont>
      <p:font typeface="Roboto Light"/>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4B82C21-80E6-4682-BC7C-EC93701F8AA4}">
  <a:tblStyle styleId="{B4B82C21-80E6-4682-BC7C-EC93701F8AA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Inconsolata-regular.fntdata"/><Relationship Id="rId83" Type="http://schemas.openxmlformats.org/officeDocument/2006/relationships/font" Target="fonts/AmaticSC-bold.fntdata"/><Relationship Id="rId42" Type="http://schemas.openxmlformats.org/officeDocument/2006/relationships/slide" Target="slides/slide36.xml"/><Relationship Id="rId86" Type="http://schemas.openxmlformats.org/officeDocument/2006/relationships/font" Target="fonts/RobotoLight-regular.fntdata"/><Relationship Id="rId41" Type="http://schemas.openxmlformats.org/officeDocument/2006/relationships/slide" Target="slides/slide35.xml"/><Relationship Id="rId85" Type="http://schemas.openxmlformats.org/officeDocument/2006/relationships/font" Target="fonts/Inconsolata-bold.fntdata"/><Relationship Id="rId44" Type="http://schemas.openxmlformats.org/officeDocument/2006/relationships/slide" Target="slides/slide38.xml"/><Relationship Id="rId88" Type="http://schemas.openxmlformats.org/officeDocument/2006/relationships/font" Target="fonts/RobotoLight-italic.fntdata"/><Relationship Id="rId43" Type="http://schemas.openxmlformats.org/officeDocument/2006/relationships/slide" Target="slides/slide37.xml"/><Relationship Id="rId87" Type="http://schemas.openxmlformats.org/officeDocument/2006/relationships/font" Target="fonts/RobotoLight-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Light-boldItalic.fntdata"/><Relationship Id="rId80" Type="http://schemas.openxmlformats.org/officeDocument/2006/relationships/font" Target="fonts/Roboto-italic.fntdata"/><Relationship Id="rId82" Type="http://schemas.openxmlformats.org/officeDocument/2006/relationships/font" Target="fonts/AmaticSC-regular.fntdata"/><Relationship Id="rId81"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Thin-boldItalic.fntdata"/><Relationship Id="rId72" Type="http://schemas.openxmlformats.org/officeDocument/2006/relationships/font" Target="fonts/RobotoThin-italic.fntdata"/><Relationship Id="rId31" Type="http://schemas.openxmlformats.org/officeDocument/2006/relationships/slide" Target="slides/slide25.xml"/><Relationship Id="rId75" Type="http://schemas.openxmlformats.org/officeDocument/2006/relationships/font" Target="fonts/RobotoMedium-bold.fntdata"/><Relationship Id="rId30" Type="http://schemas.openxmlformats.org/officeDocument/2006/relationships/slide" Target="slides/slide24.xml"/><Relationship Id="rId74" Type="http://schemas.openxmlformats.org/officeDocument/2006/relationships/font" Target="fonts/RobotoMedium-regular.fntdata"/><Relationship Id="rId33" Type="http://schemas.openxmlformats.org/officeDocument/2006/relationships/slide" Target="slides/slide27.xml"/><Relationship Id="rId77" Type="http://schemas.openxmlformats.org/officeDocument/2006/relationships/font" Target="fonts/RobotoMedium-boldItalic.fntdata"/><Relationship Id="rId32" Type="http://schemas.openxmlformats.org/officeDocument/2006/relationships/slide" Target="slides/slide26.xml"/><Relationship Id="rId76" Type="http://schemas.openxmlformats.org/officeDocument/2006/relationships/font" Target="fonts/RobotoMedium-italic.fntdata"/><Relationship Id="rId35" Type="http://schemas.openxmlformats.org/officeDocument/2006/relationships/slide" Target="slides/slide29.xml"/><Relationship Id="rId79" Type="http://schemas.openxmlformats.org/officeDocument/2006/relationships/font" Target="fonts/Roboto-bold.fntdata"/><Relationship Id="rId34" Type="http://schemas.openxmlformats.org/officeDocument/2006/relationships/slide" Target="slides/slide28.xml"/><Relationship Id="rId78" Type="http://schemas.openxmlformats.org/officeDocument/2006/relationships/font" Target="fonts/Roboto-regular.fntdata"/><Relationship Id="rId71" Type="http://schemas.openxmlformats.org/officeDocument/2006/relationships/font" Target="fonts/RobotoThin-bold.fntdata"/><Relationship Id="rId70" Type="http://schemas.openxmlformats.org/officeDocument/2006/relationships/font" Target="fonts/RobotoThin-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inance.yahoo.com/quote/AAPL?p=AAPL&amp;.tsrc=fin-srch"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9" name="Shape 2109"/>
        <p:cNvGrpSpPr/>
        <p:nvPr/>
      </p:nvGrpSpPr>
      <p:grpSpPr>
        <a:xfrm>
          <a:off x="0" y="0"/>
          <a:ext cx="0" cy="0"/>
          <a:chOff x="0" y="0"/>
          <a:chExt cx="0" cy="0"/>
        </a:xfrm>
      </p:grpSpPr>
      <p:sp>
        <p:nvSpPr>
          <p:cNvPr id="2110" name="Google Shape;2110;g54ab1329f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54ab1329f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Google Shape;2194;g5ed7add082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5ed7add082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0" name="Shape 2200"/>
        <p:cNvGrpSpPr/>
        <p:nvPr/>
      </p:nvGrpSpPr>
      <p:grpSpPr>
        <a:xfrm>
          <a:off x="0" y="0"/>
          <a:ext cx="0" cy="0"/>
          <a:chOff x="0" y="0"/>
          <a:chExt cx="0" cy="0"/>
        </a:xfrm>
      </p:grpSpPr>
      <p:sp>
        <p:nvSpPr>
          <p:cNvPr id="2201" name="Google Shape;2201;g496b783df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496b783df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8" name="Shape 2208"/>
        <p:cNvGrpSpPr/>
        <p:nvPr/>
      </p:nvGrpSpPr>
      <p:grpSpPr>
        <a:xfrm>
          <a:off x="0" y="0"/>
          <a:ext cx="0" cy="0"/>
          <a:chOff x="0" y="0"/>
          <a:chExt cx="0" cy="0"/>
        </a:xfrm>
      </p:grpSpPr>
      <p:sp>
        <p:nvSpPr>
          <p:cNvPr id="2209" name="Google Shape;2209;g5d7859e0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5d7859e08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6" name="Shape 2216"/>
        <p:cNvGrpSpPr/>
        <p:nvPr/>
      </p:nvGrpSpPr>
      <p:grpSpPr>
        <a:xfrm>
          <a:off x="0" y="0"/>
          <a:ext cx="0" cy="0"/>
          <a:chOff x="0" y="0"/>
          <a:chExt cx="0" cy="0"/>
        </a:xfrm>
      </p:grpSpPr>
      <p:sp>
        <p:nvSpPr>
          <p:cNvPr id="2217" name="Google Shape;2217;g5d56f58a0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5d56f58a0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3" name="Shape 2233"/>
        <p:cNvGrpSpPr/>
        <p:nvPr/>
      </p:nvGrpSpPr>
      <p:grpSpPr>
        <a:xfrm>
          <a:off x="0" y="0"/>
          <a:ext cx="0" cy="0"/>
          <a:chOff x="0" y="0"/>
          <a:chExt cx="0" cy="0"/>
        </a:xfrm>
      </p:grpSpPr>
      <p:sp>
        <p:nvSpPr>
          <p:cNvPr id="2234" name="Google Shape;2234;g5d56f58a0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5d56f58a0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6" name="Shape 2246"/>
        <p:cNvGrpSpPr/>
        <p:nvPr/>
      </p:nvGrpSpPr>
      <p:grpSpPr>
        <a:xfrm>
          <a:off x="0" y="0"/>
          <a:ext cx="0" cy="0"/>
          <a:chOff x="0" y="0"/>
          <a:chExt cx="0" cy="0"/>
        </a:xfrm>
      </p:grpSpPr>
      <p:sp>
        <p:nvSpPr>
          <p:cNvPr id="2247" name="Google Shape;2247;g5ed7add082_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5ed7add082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3" name="Shape 2253"/>
        <p:cNvGrpSpPr/>
        <p:nvPr/>
      </p:nvGrpSpPr>
      <p:grpSpPr>
        <a:xfrm>
          <a:off x="0" y="0"/>
          <a:ext cx="0" cy="0"/>
          <a:chOff x="0" y="0"/>
          <a:chExt cx="0" cy="0"/>
        </a:xfrm>
      </p:grpSpPr>
      <p:sp>
        <p:nvSpPr>
          <p:cNvPr id="2254" name="Google Shape;2254;g5ed7add082_6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5ed7add082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on right from Yahoo Finance (2019): </a:t>
            </a:r>
            <a:r>
              <a:rPr lang="en" u="sng">
                <a:solidFill>
                  <a:schemeClr val="hlink"/>
                </a:solidFill>
                <a:hlinkClick r:id="rId2"/>
              </a:rPr>
              <a:t>https://finance.yahoo.com/quote/AAPL?p=AAPL&amp;.tsrc=fin-srch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5ed7add082_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5ed7add082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7" name="Shape 2277"/>
        <p:cNvGrpSpPr/>
        <p:nvPr/>
      </p:nvGrpSpPr>
      <p:grpSpPr>
        <a:xfrm>
          <a:off x="0" y="0"/>
          <a:ext cx="0" cy="0"/>
          <a:chOff x="0" y="0"/>
          <a:chExt cx="0" cy="0"/>
        </a:xfrm>
      </p:grpSpPr>
      <p:sp>
        <p:nvSpPr>
          <p:cNvPr id="2278" name="Google Shape;2278;g5ed7add082_6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5ed7add082_6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6" name="Shape 2286"/>
        <p:cNvGrpSpPr/>
        <p:nvPr/>
      </p:nvGrpSpPr>
      <p:grpSpPr>
        <a:xfrm>
          <a:off x="0" y="0"/>
          <a:ext cx="0" cy="0"/>
          <a:chOff x="0" y="0"/>
          <a:chExt cx="0" cy="0"/>
        </a:xfrm>
      </p:grpSpPr>
      <p:sp>
        <p:nvSpPr>
          <p:cNvPr id="2287" name="Google Shape;2287;g5ed7add082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5ed7add082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6" name="Shape 2116"/>
        <p:cNvGrpSpPr/>
        <p:nvPr/>
      </p:nvGrpSpPr>
      <p:grpSpPr>
        <a:xfrm>
          <a:off x="0" y="0"/>
          <a:ext cx="0" cy="0"/>
          <a:chOff x="0" y="0"/>
          <a:chExt cx="0" cy="0"/>
        </a:xfrm>
      </p:grpSpPr>
      <p:sp>
        <p:nvSpPr>
          <p:cNvPr id="2117" name="Google Shape;2117;g4951908eae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4951908eae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Welcome!</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Meet the team:</a:t>
            </a:r>
            <a:endParaRPr sz="1000">
              <a:solidFill>
                <a:schemeClr val="dk1"/>
              </a:solidFill>
              <a:latin typeface="Roboto"/>
              <a:ea typeface="Roboto"/>
              <a:cs typeface="Roboto"/>
              <a:sym typeface="Roboto"/>
            </a:endParaRPr>
          </a:p>
          <a:p>
            <a:pPr indent="-154940" lvl="0" marL="32004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Student Success Manager</a:t>
            </a:r>
            <a:endParaRPr sz="1000">
              <a:solidFill>
                <a:schemeClr val="dk1"/>
              </a:solidFill>
              <a:latin typeface="Roboto"/>
              <a:ea typeface="Roboto"/>
              <a:cs typeface="Roboto"/>
              <a:sym typeface="Roboto"/>
            </a:endParaRPr>
          </a:p>
          <a:p>
            <a:pPr indent="-154940" lvl="0" marL="32004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Program Director</a:t>
            </a:r>
            <a:endParaRPr sz="1000">
              <a:solidFill>
                <a:schemeClr val="dk1"/>
              </a:solidFill>
              <a:latin typeface="Roboto"/>
              <a:ea typeface="Roboto"/>
              <a:cs typeface="Roboto"/>
              <a:sym typeface="Roboto"/>
            </a:endParaRPr>
          </a:p>
          <a:p>
            <a:pPr indent="-154940" lvl="0" marL="32004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Student Services Director</a:t>
            </a:r>
            <a:endParaRPr sz="1000">
              <a:solidFill>
                <a:schemeClr val="dk1"/>
              </a:solidFill>
              <a:latin typeface="Roboto"/>
              <a:ea typeface="Roboto"/>
              <a:cs typeface="Roboto"/>
              <a:sym typeface="Roboto"/>
            </a:endParaRPr>
          </a:p>
          <a:p>
            <a:pPr indent="-154940" lvl="0" marL="32004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Career Director</a:t>
            </a:r>
            <a:endParaRPr sz="1000">
              <a:solidFill>
                <a:schemeClr val="dk1"/>
              </a:solidFill>
              <a:latin typeface="Roboto"/>
              <a:ea typeface="Roboto"/>
              <a:cs typeface="Roboto"/>
              <a:sym typeface="Roboto"/>
            </a:endParaRPr>
          </a:p>
          <a:p>
            <a:pPr indent="-154940" lvl="0" marL="32004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Students</a:t>
            </a:r>
            <a:endParaRPr sz="1000">
              <a:solidFill>
                <a:schemeClr val="dk1"/>
              </a:solidFill>
              <a:latin typeface="Roboto"/>
              <a:ea typeface="Roboto"/>
              <a:cs typeface="Roboto"/>
              <a:sym typeface="Roboto"/>
            </a:endParaRPr>
          </a:p>
          <a:p>
            <a:pPr indent="-154940" lvl="0" marL="32004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TAs</a:t>
            </a:r>
            <a:endParaRPr sz="1000">
              <a:solidFill>
                <a:schemeClr val="dk1"/>
              </a:solidFill>
              <a:latin typeface="Roboto"/>
              <a:ea typeface="Roboto"/>
              <a:cs typeface="Roboto"/>
              <a:sym typeface="Roboto"/>
            </a:endParaRPr>
          </a:p>
          <a:p>
            <a:pPr indent="-154940" lvl="0" marL="32004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Instructor</a:t>
            </a:r>
            <a:endParaRPr sz="1000">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3" name="Shape 2293"/>
        <p:cNvGrpSpPr/>
        <p:nvPr/>
      </p:nvGrpSpPr>
      <p:grpSpPr>
        <a:xfrm>
          <a:off x="0" y="0"/>
          <a:ext cx="0" cy="0"/>
          <a:chOff x="0" y="0"/>
          <a:chExt cx="0" cy="0"/>
        </a:xfrm>
      </p:grpSpPr>
      <p:sp>
        <p:nvSpPr>
          <p:cNvPr id="2294" name="Google Shape;2294;g5d73edafa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5d73edafa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solidFill>
                  <a:schemeClr val="dk1"/>
                </a:solidFill>
                <a:latin typeface="Roboto"/>
                <a:ea typeface="Roboto"/>
                <a:cs typeface="Roboto"/>
                <a:sym typeface="Roboto"/>
              </a:rPr>
              <a:t>shutterstock_667830277</a:t>
            </a:r>
            <a:endParaRPr i="1" sz="10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0" name="Shape 2300"/>
        <p:cNvGrpSpPr/>
        <p:nvPr/>
      </p:nvGrpSpPr>
      <p:grpSpPr>
        <a:xfrm>
          <a:off x="0" y="0"/>
          <a:ext cx="0" cy="0"/>
          <a:chOff x="0" y="0"/>
          <a:chExt cx="0" cy="0"/>
        </a:xfrm>
      </p:grpSpPr>
      <p:sp>
        <p:nvSpPr>
          <p:cNvPr id="2301" name="Google Shape;2301;g5d73edafa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5d73edafa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solidFill>
                  <a:schemeClr val="dk1"/>
                </a:solidFill>
                <a:latin typeface="Roboto"/>
                <a:ea typeface="Roboto"/>
                <a:cs typeface="Roboto"/>
                <a:sym typeface="Roboto"/>
              </a:rPr>
              <a:t>AdobeStock_177436300</a:t>
            </a:r>
            <a:endParaRPr i="1" sz="10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7" name="Shape 2307"/>
        <p:cNvGrpSpPr/>
        <p:nvPr/>
      </p:nvGrpSpPr>
      <p:grpSpPr>
        <a:xfrm>
          <a:off x="0" y="0"/>
          <a:ext cx="0" cy="0"/>
          <a:chOff x="0" y="0"/>
          <a:chExt cx="0" cy="0"/>
        </a:xfrm>
      </p:grpSpPr>
      <p:sp>
        <p:nvSpPr>
          <p:cNvPr id="2308" name="Google Shape;2308;g5d73edafa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5d73edafa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shutterstock_1191758596</a:t>
            </a:r>
            <a:endParaRPr i="1" sz="10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5" name="Shape 2315"/>
        <p:cNvGrpSpPr/>
        <p:nvPr/>
      </p:nvGrpSpPr>
      <p:grpSpPr>
        <a:xfrm>
          <a:off x="0" y="0"/>
          <a:ext cx="0" cy="0"/>
          <a:chOff x="0" y="0"/>
          <a:chExt cx="0" cy="0"/>
        </a:xfrm>
      </p:grpSpPr>
      <p:sp>
        <p:nvSpPr>
          <p:cNvPr id="2316" name="Google Shape;2316;g5d73edafa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5d73edafa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solidFill>
                  <a:schemeClr val="dk1"/>
                </a:solidFill>
                <a:latin typeface="Roboto"/>
                <a:ea typeface="Roboto"/>
                <a:cs typeface="Roboto"/>
                <a:sym typeface="Roboto"/>
              </a:rPr>
              <a:t>shutterstock_137111177</a:t>
            </a:r>
            <a:endParaRPr i="1" sz="10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2" name="Shape 2322"/>
        <p:cNvGrpSpPr/>
        <p:nvPr/>
      </p:nvGrpSpPr>
      <p:grpSpPr>
        <a:xfrm>
          <a:off x="0" y="0"/>
          <a:ext cx="0" cy="0"/>
          <a:chOff x="0" y="0"/>
          <a:chExt cx="0" cy="0"/>
        </a:xfrm>
      </p:grpSpPr>
      <p:sp>
        <p:nvSpPr>
          <p:cNvPr id="2323" name="Google Shape;2323;g5d73edafa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5d73edafa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solidFill>
                  <a:schemeClr val="dk1"/>
                </a:solidFill>
                <a:latin typeface="Roboto"/>
                <a:ea typeface="Roboto"/>
                <a:cs typeface="Roboto"/>
                <a:sym typeface="Roboto"/>
              </a:rPr>
              <a:t>shutterstock_564194332</a:t>
            </a:r>
            <a:endParaRPr i="1"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9" name="Shape 2329"/>
        <p:cNvGrpSpPr/>
        <p:nvPr/>
      </p:nvGrpSpPr>
      <p:grpSpPr>
        <a:xfrm>
          <a:off x="0" y="0"/>
          <a:ext cx="0" cy="0"/>
          <a:chOff x="0" y="0"/>
          <a:chExt cx="0" cy="0"/>
        </a:xfrm>
      </p:grpSpPr>
      <p:sp>
        <p:nvSpPr>
          <p:cNvPr id="2330" name="Google Shape;2330;g5d73edaf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5d73edaf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AdobeStock_79692824</a:t>
            </a:r>
            <a:endParaRPr i="1" sz="10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6" name="Shape 2336"/>
        <p:cNvGrpSpPr/>
        <p:nvPr/>
      </p:nvGrpSpPr>
      <p:grpSpPr>
        <a:xfrm>
          <a:off x="0" y="0"/>
          <a:ext cx="0" cy="0"/>
          <a:chOff x="0" y="0"/>
          <a:chExt cx="0" cy="0"/>
        </a:xfrm>
      </p:grpSpPr>
      <p:sp>
        <p:nvSpPr>
          <p:cNvPr id="2337" name="Google Shape;2337;g5d73edafa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5d73edafa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i="1" sz="10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3" name="Shape 2343"/>
        <p:cNvGrpSpPr/>
        <p:nvPr/>
      </p:nvGrpSpPr>
      <p:grpSpPr>
        <a:xfrm>
          <a:off x="0" y="0"/>
          <a:ext cx="0" cy="0"/>
          <a:chOff x="0" y="0"/>
          <a:chExt cx="0" cy="0"/>
        </a:xfrm>
      </p:grpSpPr>
      <p:sp>
        <p:nvSpPr>
          <p:cNvPr id="2344" name="Google Shape;2344;g5ed7add082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5ed7add082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5ed7add0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5ed7add0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8" name="Shape 2358"/>
        <p:cNvGrpSpPr/>
        <p:nvPr/>
      </p:nvGrpSpPr>
      <p:grpSpPr>
        <a:xfrm>
          <a:off x="0" y="0"/>
          <a:ext cx="0" cy="0"/>
          <a:chOff x="0" y="0"/>
          <a:chExt cx="0" cy="0"/>
        </a:xfrm>
      </p:grpSpPr>
      <p:sp>
        <p:nvSpPr>
          <p:cNvPr id="2359" name="Google Shape;2359;g5ed7add08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5ed7add08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4c4c7b0efd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4c4c7b0efd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5" name="Shape 2365"/>
        <p:cNvGrpSpPr/>
        <p:nvPr/>
      </p:nvGrpSpPr>
      <p:grpSpPr>
        <a:xfrm>
          <a:off x="0" y="0"/>
          <a:ext cx="0" cy="0"/>
          <a:chOff x="0" y="0"/>
          <a:chExt cx="0" cy="0"/>
        </a:xfrm>
      </p:grpSpPr>
      <p:sp>
        <p:nvSpPr>
          <p:cNvPr id="2366" name="Google Shape;2366;g5ed7add08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5ed7add08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solidFill>
                  <a:schemeClr val="dk1"/>
                </a:solidFill>
                <a:latin typeface="Roboto"/>
                <a:ea typeface="Roboto"/>
                <a:cs typeface="Roboto"/>
                <a:sym typeface="Roboto"/>
              </a:rPr>
              <a:t>shutterstock_196005458</a:t>
            </a:r>
            <a:endParaRPr i="1" sz="10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3" name="Shape 2373"/>
        <p:cNvGrpSpPr/>
        <p:nvPr/>
      </p:nvGrpSpPr>
      <p:grpSpPr>
        <a:xfrm>
          <a:off x="0" y="0"/>
          <a:ext cx="0" cy="0"/>
          <a:chOff x="0" y="0"/>
          <a:chExt cx="0" cy="0"/>
        </a:xfrm>
      </p:grpSpPr>
      <p:sp>
        <p:nvSpPr>
          <p:cNvPr id="2374" name="Google Shape;2374;g5ed7add08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5ed7add08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shutterstock_746652745</a:t>
            </a:r>
            <a:endParaRPr i="1" sz="1000">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1" name="Shape 2381"/>
        <p:cNvGrpSpPr/>
        <p:nvPr/>
      </p:nvGrpSpPr>
      <p:grpSpPr>
        <a:xfrm>
          <a:off x="0" y="0"/>
          <a:ext cx="0" cy="0"/>
          <a:chOff x="0" y="0"/>
          <a:chExt cx="0" cy="0"/>
        </a:xfrm>
      </p:grpSpPr>
      <p:sp>
        <p:nvSpPr>
          <p:cNvPr id="2382" name="Google Shape;2382;g5ed7add08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5ed7add08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shutterstock_703232770</a:t>
            </a:r>
            <a:endParaRPr i="1" sz="1000">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9" name="Shape 2389"/>
        <p:cNvGrpSpPr/>
        <p:nvPr/>
      </p:nvGrpSpPr>
      <p:grpSpPr>
        <a:xfrm>
          <a:off x="0" y="0"/>
          <a:ext cx="0" cy="0"/>
          <a:chOff x="0" y="0"/>
          <a:chExt cx="0" cy="0"/>
        </a:xfrm>
      </p:grpSpPr>
      <p:sp>
        <p:nvSpPr>
          <p:cNvPr id="2390" name="Google Shape;2390;g33a668c87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33a668c87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6" name="Shape 2406"/>
        <p:cNvGrpSpPr/>
        <p:nvPr/>
      </p:nvGrpSpPr>
      <p:grpSpPr>
        <a:xfrm>
          <a:off x="0" y="0"/>
          <a:ext cx="0" cy="0"/>
          <a:chOff x="0" y="0"/>
          <a:chExt cx="0" cy="0"/>
        </a:xfrm>
      </p:grpSpPr>
      <p:sp>
        <p:nvSpPr>
          <p:cNvPr id="2407" name="Google Shape;2407;g5d56f58a0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5d56f58a0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0" name="Shape 2450"/>
        <p:cNvGrpSpPr/>
        <p:nvPr/>
      </p:nvGrpSpPr>
      <p:grpSpPr>
        <a:xfrm>
          <a:off x="0" y="0"/>
          <a:ext cx="0" cy="0"/>
          <a:chOff x="0" y="0"/>
          <a:chExt cx="0" cy="0"/>
        </a:xfrm>
      </p:grpSpPr>
      <p:sp>
        <p:nvSpPr>
          <p:cNvPr id="2451" name="Google Shape;2451;g5ed7add082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5ed7add082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7" name="Shape 2457"/>
        <p:cNvGrpSpPr/>
        <p:nvPr/>
      </p:nvGrpSpPr>
      <p:grpSpPr>
        <a:xfrm>
          <a:off x="0" y="0"/>
          <a:ext cx="0" cy="0"/>
          <a:chOff x="0" y="0"/>
          <a:chExt cx="0" cy="0"/>
        </a:xfrm>
      </p:grpSpPr>
      <p:sp>
        <p:nvSpPr>
          <p:cNvPr id="2458" name="Google Shape;2458;g49c739f9f1_0_1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49c739f9f1_0_1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4" name="Shape 2464"/>
        <p:cNvGrpSpPr/>
        <p:nvPr/>
      </p:nvGrpSpPr>
      <p:grpSpPr>
        <a:xfrm>
          <a:off x="0" y="0"/>
          <a:ext cx="0" cy="0"/>
          <a:chOff x="0" y="0"/>
          <a:chExt cx="0" cy="0"/>
        </a:xfrm>
      </p:grpSpPr>
      <p:sp>
        <p:nvSpPr>
          <p:cNvPr id="2465" name="Google Shape;2465;g50bf0c60d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50bf0c60d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0" name="Shape 2470"/>
        <p:cNvGrpSpPr/>
        <p:nvPr/>
      </p:nvGrpSpPr>
      <p:grpSpPr>
        <a:xfrm>
          <a:off x="0" y="0"/>
          <a:ext cx="0" cy="0"/>
          <a:chOff x="0" y="0"/>
          <a:chExt cx="0" cy="0"/>
        </a:xfrm>
      </p:grpSpPr>
      <p:sp>
        <p:nvSpPr>
          <p:cNvPr id="2471" name="Google Shape;2471;g5ed7add08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5ed7add08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8" name="Shape 2478"/>
        <p:cNvGrpSpPr/>
        <p:nvPr/>
      </p:nvGrpSpPr>
      <p:grpSpPr>
        <a:xfrm>
          <a:off x="0" y="0"/>
          <a:ext cx="0" cy="0"/>
          <a:chOff x="0" y="0"/>
          <a:chExt cx="0" cy="0"/>
        </a:xfrm>
      </p:grpSpPr>
      <p:sp>
        <p:nvSpPr>
          <p:cNvPr id="2479" name="Google Shape;2479;g5ed7add082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5ed7add082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shutterstock_468051026</a:t>
            </a:r>
            <a:endParaRPr/>
          </a:p>
          <a:p>
            <a:pPr indent="0" lvl="0" marL="0" rtl="0" algn="l">
              <a:spcBef>
                <a:spcPts val="0"/>
              </a:spcBef>
              <a:spcAft>
                <a:spcPts val="0"/>
              </a:spcAft>
              <a:buNone/>
            </a:pPr>
            <a:r>
              <a:rPr lang="en"/>
              <a:t>shutterstock_441287701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g5ed7add08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5ed7add08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8" name="Shape 2488"/>
        <p:cNvGrpSpPr/>
        <p:nvPr/>
      </p:nvGrpSpPr>
      <p:grpSpPr>
        <a:xfrm>
          <a:off x="0" y="0"/>
          <a:ext cx="0" cy="0"/>
          <a:chOff x="0" y="0"/>
          <a:chExt cx="0" cy="0"/>
        </a:xfrm>
      </p:grpSpPr>
      <p:sp>
        <p:nvSpPr>
          <p:cNvPr id="2489" name="Google Shape;2489;g5ed7add082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5ed7add082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shutterstock_468051026</a:t>
            </a:r>
            <a:endParaRPr/>
          </a:p>
          <a:p>
            <a:pPr indent="0" lvl="0" marL="0" rtl="0" algn="l">
              <a:spcBef>
                <a:spcPts val="0"/>
              </a:spcBef>
              <a:spcAft>
                <a:spcPts val="0"/>
              </a:spcAft>
              <a:buNone/>
            </a:pPr>
            <a:r>
              <a:rPr lang="en"/>
              <a:t>shutterstock_441287701</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8" name="Shape 2498"/>
        <p:cNvGrpSpPr/>
        <p:nvPr/>
      </p:nvGrpSpPr>
      <p:grpSpPr>
        <a:xfrm>
          <a:off x="0" y="0"/>
          <a:ext cx="0" cy="0"/>
          <a:chOff x="0" y="0"/>
          <a:chExt cx="0" cy="0"/>
        </a:xfrm>
      </p:grpSpPr>
      <p:sp>
        <p:nvSpPr>
          <p:cNvPr id="2499" name="Google Shape;2499;g5ed7add082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5ed7add082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8" name="Shape 2508"/>
        <p:cNvGrpSpPr/>
        <p:nvPr/>
      </p:nvGrpSpPr>
      <p:grpSpPr>
        <a:xfrm>
          <a:off x="0" y="0"/>
          <a:ext cx="0" cy="0"/>
          <a:chOff x="0" y="0"/>
          <a:chExt cx="0" cy="0"/>
        </a:xfrm>
      </p:grpSpPr>
      <p:sp>
        <p:nvSpPr>
          <p:cNvPr id="2509" name="Google Shape;2509;g5ed7add082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5ed7add082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4" name="Shape 2514"/>
        <p:cNvGrpSpPr/>
        <p:nvPr/>
      </p:nvGrpSpPr>
      <p:grpSpPr>
        <a:xfrm>
          <a:off x="0" y="0"/>
          <a:ext cx="0" cy="0"/>
          <a:chOff x="0" y="0"/>
          <a:chExt cx="0" cy="0"/>
        </a:xfrm>
      </p:grpSpPr>
      <p:sp>
        <p:nvSpPr>
          <p:cNvPr id="2515" name="Google Shape;2515;g5ed7add082_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5ed7add082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1" name="Shape 2521"/>
        <p:cNvGrpSpPr/>
        <p:nvPr/>
      </p:nvGrpSpPr>
      <p:grpSpPr>
        <a:xfrm>
          <a:off x="0" y="0"/>
          <a:ext cx="0" cy="0"/>
          <a:chOff x="0" y="0"/>
          <a:chExt cx="0" cy="0"/>
        </a:xfrm>
      </p:grpSpPr>
      <p:sp>
        <p:nvSpPr>
          <p:cNvPr id="2522" name="Google Shape;2522;g5ed7add082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5ed7add082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8" name="Shape 2528"/>
        <p:cNvGrpSpPr/>
        <p:nvPr/>
      </p:nvGrpSpPr>
      <p:grpSpPr>
        <a:xfrm>
          <a:off x="0" y="0"/>
          <a:ext cx="0" cy="0"/>
          <a:chOff x="0" y="0"/>
          <a:chExt cx="0" cy="0"/>
        </a:xfrm>
      </p:grpSpPr>
      <p:sp>
        <p:nvSpPr>
          <p:cNvPr id="2529" name="Google Shape;2529;g5ed7add082_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5ed7add082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6" name="Shape 2536"/>
        <p:cNvGrpSpPr/>
        <p:nvPr/>
      </p:nvGrpSpPr>
      <p:grpSpPr>
        <a:xfrm>
          <a:off x="0" y="0"/>
          <a:ext cx="0" cy="0"/>
          <a:chOff x="0" y="0"/>
          <a:chExt cx="0" cy="0"/>
        </a:xfrm>
      </p:grpSpPr>
      <p:sp>
        <p:nvSpPr>
          <p:cNvPr id="2537" name="Google Shape;2537;g5ed7add082_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5ed7add082_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5" name="Shape 2545"/>
        <p:cNvGrpSpPr/>
        <p:nvPr/>
      </p:nvGrpSpPr>
      <p:grpSpPr>
        <a:xfrm>
          <a:off x="0" y="0"/>
          <a:ext cx="0" cy="0"/>
          <a:chOff x="0" y="0"/>
          <a:chExt cx="0" cy="0"/>
        </a:xfrm>
      </p:grpSpPr>
      <p:sp>
        <p:nvSpPr>
          <p:cNvPr id="2546" name="Google Shape;2546;g5ed7add082_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7" name="Google Shape;2547;g5ed7add082_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2" name="Shape 2562"/>
        <p:cNvGrpSpPr/>
        <p:nvPr/>
      </p:nvGrpSpPr>
      <p:grpSpPr>
        <a:xfrm>
          <a:off x="0" y="0"/>
          <a:ext cx="0" cy="0"/>
          <a:chOff x="0" y="0"/>
          <a:chExt cx="0" cy="0"/>
        </a:xfrm>
      </p:grpSpPr>
      <p:sp>
        <p:nvSpPr>
          <p:cNvPr id="2563" name="Google Shape;2563;g5ed7add082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5ed7add082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0" name="Shape 2570"/>
        <p:cNvGrpSpPr/>
        <p:nvPr/>
      </p:nvGrpSpPr>
      <p:grpSpPr>
        <a:xfrm>
          <a:off x="0" y="0"/>
          <a:ext cx="0" cy="0"/>
          <a:chOff x="0" y="0"/>
          <a:chExt cx="0" cy="0"/>
        </a:xfrm>
      </p:grpSpPr>
      <p:sp>
        <p:nvSpPr>
          <p:cNvPr id="2571" name="Google Shape;2571;g5ed7add082_5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5ed7add082_5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1" name="Shape 2141"/>
        <p:cNvGrpSpPr/>
        <p:nvPr/>
      </p:nvGrpSpPr>
      <p:grpSpPr>
        <a:xfrm>
          <a:off x="0" y="0"/>
          <a:ext cx="0" cy="0"/>
          <a:chOff x="0" y="0"/>
          <a:chExt cx="0" cy="0"/>
        </a:xfrm>
      </p:grpSpPr>
      <p:sp>
        <p:nvSpPr>
          <p:cNvPr id="2142" name="Google Shape;2142;g5d56f58a0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5d56f58a0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shutterstock_713071012</a:t>
            </a:r>
            <a:endParaRPr i="1" sz="1000">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9" name="Shape 2579"/>
        <p:cNvGrpSpPr/>
        <p:nvPr/>
      </p:nvGrpSpPr>
      <p:grpSpPr>
        <a:xfrm>
          <a:off x="0" y="0"/>
          <a:ext cx="0" cy="0"/>
          <a:chOff x="0" y="0"/>
          <a:chExt cx="0" cy="0"/>
        </a:xfrm>
      </p:grpSpPr>
      <p:sp>
        <p:nvSpPr>
          <p:cNvPr id="2580" name="Google Shape;2580;g5ed7add082_5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5ed7add082_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8" name="Shape 2588"/>
        <p:cNvGrpSpPr/>
        <p:nvPr/>
      </p:nvGrpSpPr>
      <p:grpSpPr>
        <a:xfrm>
          <a:off x="0" y="0"/>
          <a:ext cx="0" cy="0"/>
          <a:chOff x="0" y="0"/>
          <a:chExt cx="0" cy="0"/>
        </a:xfrm>
      </p:grpSpPr>
      <p:sp>
        <p:nvSpPr>
          <p:cNvPr id="2589" name="Google Shape;2589;g5ed7add082_5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0" name="Google Shape;2590;g5ed7add082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7" name="Shape 2597"/>
        <p:cNvGrpSpPr/>
        <p:nvPr/>
      </p:nvGrpSpPr>
      <p:grpSpPr>
        <a:xfrm>
          <a:off x="0" y="0"/>
          <a:ext cx="0" cy="0"/>
          <a:chOff x="0" y="0"/>
          <a:chExt cx="0" cy="0"/>
        </a:xfrm>
      </p:grpSpPr>
      <p:sp>
        <p:nvSpPr>
          <p:cNvPr id="2598" name="Google Shape;2598;g5ed7add082_5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5ed7add082_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Shutterstock_1053709733</a:t>
            </a:r>
            <a:endParaRPr>
              <a:solidFill>
                <a:schemeClr val="dk1"/>
              </a:solidFill>
            </a:endParaRPr>
          </a:p>
          <a:p>
            <a:pPr indent="0" lvl="0" marL="0" rtl="0" algn="l">
              <a:spcBef>
                <a:spcPts val="0"/>
              </a:spcBef>
              <a:spcAft>
                <a:spcPts val="0"/>
              </a:spcAft>
              <a:buNone/>
            </a:pPr>
            <a:r>
              <a:rPr lang="en">
                <a:solidFill>
                  <a:schemeClr val="dk1"/>
                </a:solidFill>
              </a:rPr>
              <a:t>shutterstock_1216392520</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3" name="Shape 2613"/>
        <p:cNvGrpSpPr/>
        <p:nvPr/>
      </p:nvGrpSpPr>
      <p:grpSpPr>
        <a:xfrm>
          <a:off x="0" y="0"/>
          <a:ext cx="0" cy="0"/>
          <a:chOff x="0" y="0"/>
          <a:chExt cx="0" cy="0"/>
        </a:xfrm>
      </p:grpSpPr>
      <p:sp>
        <p:nvSpPr>
          <p:cNvPr id="2614" name="Google Shape;2614;g5ed7add082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5ed7add082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0" name="Shape 2620"/>
        <p:cNvGrpSpPr/>
        <p:nvPr/>
      </p:nvGrpSpPr>
      <p:grpSpPr>
        <a:xfrm>
          <a:off x="0" y="0"/>
          <a:ext cx="0" cy="0"/>
          <a:chOff x="0" y="0"/>
          <a:chExt cx="0" cy="0"/>
        </a:xfrm>
      </p:grpSpPr>
      <p:sp>
        <p:nvSpPr>
          <p:cNvPr id="2621" name="Google Shape;2621;g5ed7add082_5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5ed7add082_5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shutterstock_715695178</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6" name="Shape 2636"/>
        <p:cNvGrpSpPr/>
        <p:nvPr/>
      </p:nvGrpSpPr>
      <p:grpSpPr>
        <a:xfrm>
          <a:off x="0" y="0"/>
          <a:ext cx="0" cy="0"/>
          <a:chOff x="0" y="0"/>
          <a:chExt cx="0" cy="0"/>
        </a:xfrm>
      </p:grpSpPr>
      <p:sp>
        <p:nvSpPr>
          <p:cNvPr id="2637" name="Google Shape;2637;g5ed7add082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5ed7add082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g5ed7add082_5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5ed7add082_5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 = decentrilized finance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4" name="Shape 2654"/>
        <p:cNvGrpSpPr/>
        <p:nvPr/>
      </p:nvGrpSpPr>
      <p:grpSpPr>
        <a:xfrm>
          <a:off x="0" y="0"/>
          <a:ext cx="0" cy="0"/>
          <a:chOff x="0" y="0"/>
          <a:chExt cx="0" cy="0"/>
        </a:xfrm>
      </p:grpSpPr>
      <p:sp>
        <p:nvSpPr>
          <p:cNvPr id="2655" name="Google Shape;2655;g5ed7add082_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6" name="Google Shape;2656;g5ed7add082_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1" name="Shape 2661"/>
        <p:cNvGrpSpPr/>
        <p:nvPr/>
      </p:nvGrpSpPr>
      <p:grpSpPr>
        <a:xfrm>
          <a:off x="0" y="0"/>
          <a:ext cx="0" cy="0"/>
          <a:chOff x="0" y="0"/>
          <a:chExt cx="0" cy="0"/>
        </a:xfrm>
      </p:grpSpPr>
      <p:sp>
        <p:nvSpPr>
          <p:cNvPr id="2662" name="Google Shape;2662;g5ed7add082_5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5ed7add082_5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Shutterstock_567407257</a:t>
            </a:r>
            <a:endParaRPr/>
          </a:p>
          <a:p>
            <a:pPr indent="0" lvl="0" marL="0" rtl="0" algn="l">
              <a:spcBef>
                <a:spcPts val="0"/>
              </a:spcBef>
              <a:spcAft>
                <a:spcPts val="0"/>
              </a:spcAft>
              <a:buNone/>
            </a:pPr>
            <a:r>
              <a:rPr lang="en"/>
              <a:t>shutterstock_232609255</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1" name="Shape 2681"/>
        <p:cNvGrpSpPr/>
        <p:nvPr/>
      </p:nvGrpSpPr>
      <p:grpSpPr>
        <a:xfrm>
          <a:off x="0" y="0"/>
          <a:ext cx="0" cy="0"/>
          <a:chOff x="0" y="0"/>
          <a:chExt cx="0" cy="0"/>
        </a:xfrm>
      </p:grpSpPr>
      <p:sp>
        <p:nvSpPr>
          <p:cNvPr id="2682" name="Google Shape;2682;g5ed7add082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3" name="Google Shape;2683;g5ed7add082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Google Shape;2148;g5d56f58a0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5d56f58a0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latin typeface="Roboto"/>
                <a:ea typeface="Roboto"/>
                <a:cs typeface="Roboto"/>
                <a:sym typeface="Roboto"/>
              </a:rPr>
              <a:t>AdobeStock_225331168</a:t>
            </a:r>
            <a:endParaRPr i="1" sz="1000">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8" name="Shape 2688"/>
        <p:cNvGrpSpPr/>
        <p:nvPr/>
      </p:nvGrpSpPr>
      <p:grpSpPr>
        <a:xfrm>
          <a:off x="0" y="0"/>
          <a:ext cx="0" cy="0"/>
          <a:chOff x="0" y="0"/>
          <a:chExt cx="0" cy="0"/>
        </a:xfrm>
      </p:grpSpPr>
      <p:sp>
        <p:nvSpPr>
          <p:cNvPr id="2689" name="Google Shape;2689;g5ed7add082_5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5ed7add082_5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shutterstock_744407434</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1" name="Shape 2701"/>
        <p:cNvGrpSpPr/>
        <p:nvPr/>
      </p:nvGrpSpPr>
      <p:grpSpPr>
        <a:xfrm>
          <a:off x="0" y="0"/>
          <a:ext cx="0" cy="0"/>
          <a:chOff x="0" y="0"/>
          <a:chExt cx="0" cy="0"/>
        </a:xfrm>
      </p:grpSpPr>
      <p:sp>
        <p:nvSpPr>
          <p:cNvPr id="2702" name="Google Shape;2702;g5ed7add082_5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5ed7add082_5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Google Shape;2718;g5d73edafa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5d73edafa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5" name="Shape 2725"/>
        <p:cNvGrpSpPr/>
        <p:nvPr/>
      </p:nvGrpSpPr>
      <p:grpSpPr>
        <a:xfrm>
          <a:off x="0" y="0"/>
          <a:ext cx="0" cy="0"/>
          <a:chOff x="0" y="0"/>
          <a:chExt cx="0" cy="0"/>
        </a:xfrm>
      </p:grpSpPr>
      <p:sp>
        <p:nvSpPr>
          <p:cNvPr id="2726" name="Google Shape;2726;g5d73edafa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5d73edafa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2" name="Shape 2172"/>
        <p:cNvGrpSpPr/>
        <p:nvPr/>
      </p:nvGrpSpPr>
      <p:grpSpPr>
        <a:xfrm>
          <a:off x="0" y="0"/>
          <a:ext cx="0" cy="0"/>
          <a:chOff x="0" y="0"/>
          <a:chExt cx="0" cy="0"/>
        </a:xfrm>
      </p:grpSpPr>
      <p:sp>
        <p:nvSpPr>
          <p:cNvPr id="2173" name="Google Shape;2173;g5d56f58a0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5d56f58a0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0" name="Shape 2180"/>
        <p:cNvGrpSpPr/>
        <p:nvPr/>
      </p:nvGrpSpPr>
      <p:grpSpPr>
        <a:xfrm>
          <a:off x="0" y="0"/>
          <a:ext cx="0" cy="0"/>
          <a:chOff x="0" y="0"/>
          <a:chExt cx="0" cy="0"/>
        </a:xfrm>
      </p:grpSpPr>
      <p:sp>
        <p:nvSpPr>
          <p:cNvPr id="2181" name="Google Shape;2181;g5d56f58a0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5d56f58a0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AdobeStock_251182451</a:t>
            </a:r>
            <a:endParaRPr i="1" sz="10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7" name="Shape 2187"/>
        <p:cNvGrpSpPr/>
        <p:nvPr/>
      </p:nvGrpSpPr>
      <p:grpSpPr>
        <a:xfrm>
          <a:off x="0" y="0"/>
          <a:ext cx="0" cy="0"/>
          <a:chOff x="0" y="0"/>
          <a:chExt cx="0" cy="0"/>
        </a:xfrm>
      </p:grpSpPr>
      <p:sp>
        <p:nvSpPr>
          <p:cNvPr id="2188" name="Google Shape;2188;g49c739f9f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49c739f9f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6.png"/><Relationship Id="rId3" Type="http://schemas.openxmlformats.org/officeDocument/2006/relationships/image" Target="../media/image173.png"/><Relationship Id="rId4" Type="http://schemas.openxmlformats.org/officeDocument/2006/relationships/image" Target="../media/image178.png"/><Relationship Id="rId5" Type="http://schemas.openxmlformats.org/officeDocument/2006/relationships/image" Target="../media/image185.png"/><Relationship Id="rId6" Type="http://schemas.openxmlformats.org/officeDocument/2006/relationships/image" Target="../media/image177.png"/><Relationship Id="rId7" Type="http://schemas.openxmlformats.org/officeDocument/2006/relationships/image" Target="../media/image179.png"/><Relationship Id="rId8" Type="http://schemas.openxmlformats.org/officeDocument/2006/relationships/image" Target="../media/image20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2.png"/><Relationship Id="rId6" Type="http://schemas.openxmlformats.org/officeDocument/2006/relationships/image" Target="../media/image18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3.png"/><Relationship Id="rId3" Type="http://schemas.openxmlformats.org/officeDocument/2006/relationships/image" Target="../media/image196.png"/><Relationship Id="rId4" Type="http://schemas.openxmlformats.org/officeDocument/2006/relationships/image" Target="../media/image186.png"/><Relationship Id="rId9" Type="http://schemas.openxmlformats.org/officeDocument/2006/relationships/image" Target="../media/image188.png"/><Relationship Id="rId5" Type="http://schemas.openxmlformats.org/officeDocument/2006/relationships/image" Target="../media/image190.png"/><Relationship Id="rId6" Type="http://schemas.openxmlformats.org/officeDocument/2006/relationships/image" Target="../media/image187.png"/><Relationship Id="rId7" Type="http://schemas.openxmlformats.org/officeDocument/2006/relationships/image" Target="../media/image194.png"/><Relationship Id="rId8" Type="http://schemas.openxmlformats.org/officeDocument/2006/relationships/image" Target="../media/image19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9.png"/><Relationship Id="rId3" Type="http://schemas.openxmlformats.org/officeDocument/2006/relationships/image" Target="../media/image198.png"/><Relationship Id="rId4" Type="http://schemas.openxmlformats.org/officeDocument/2006/relationships/image" Target="../media/image197.png"/><Relationship Id="rId9" Type="http://schemas.openxmlformats.org/officeDocument/2006/relationships/image" Target="../media/image201.png"/><Relationship Id="rId5" Type="http://schemas.openxmlformats.org/officeDocument/2006/relationships/image" Target="../media/image192.png"/><Relationship Id="rId6" Type="http://schemas.openxmlformats.org/officeDocument/2006/relationships/image" Target="../media/image203.png"/><Relationship Id="rId7" Type="http://schemas.openxmlformats.org/officeDocument/2006/relationships/image" Target="../media/image195.png"/><Relationship Id="rId8" Type="http://schemas.openxmlformats.org/officeDocument/2006/relationships/image" Target="../media/image20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1.png"/><Relationship Id="rId3" Type="http://schemas.openxmlformats.org/officeDocument/2006/relationships/image" Target="../media/image21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5.png"/><Relationship Id="rId3" Type="http://schemas.openxmlformats.org/officeDocument/2006/relationships/image" Target="../media/image21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8.png"/><Relationship Id="rId4" Type="http://schemas.openxmlformats.org/officeDocument/2006/relationships/image" Target="../media/image10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8.png"/><Relationship Id="rId4" Type="http://schemas.openxmlformats.org/officeDocument/2006/relationships/image" Target="../media/image4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2.png"/><Relationship Id="rId4" Type="http://schemas.openxmlformats.org/officeDocument/2006/relationships/image" Target="../media/image9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9.png"/><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76.png"/><Relationship Id="rId5"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6.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4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3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53.png"/><Relationship Id="rId7" Type="http://schemas.openxmlformats.org/officeDocument/2006/relationships/image" Target="../media/image5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6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7.png"/><Relationship Id="rId4" Type="http://schemas.openxmlformats.org/officeDocument/2006/relationships/image" Target="../media/image77.png"/><Relationship Id="rId5" Type="http://schemas.openxmlformats.org/officeDocument/2006/relationships/image" Target="../media/image80.png"/><Relationship Id="rId6" Type="http://schemas.openxmlformats.org/officeDocument/2006/relationships/image" Target="../media/image70.png"/><Relationship Id="rId7" Type="http://schemas.openxmlformats.org/officeDocument/2006/relationships/image" Target="../media/image94.png"/><Relationship Id="rId8" Type="http://schemas.openxmlformats.org/officeDocument/2006/relationships/image" Target="../media/image6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74.png"/><Relationship Id="rId4" Type="http://schemas.openxmlformats.org/officeDocument/2006/relationships/image" Target="../media/image79.png"/><Relationship Id="rId5" Type="http://schemas.openxmlformats.org/officeDocument/2006/relationships/image" Target="../media/image72.png"/><Relationship Id="rId6" Type="http://schemas.openxmlformats.org/officeDocument/2006/relationships/image" Target="../media/image97.png"/><Relationship Id="rId7" Type="http://schemas.openxmlformats.org/officeDocument/2006/relationships/image" Target="../media/image71.png"/><Relationship Id="rId8" Type="http://schemas.openxmlformats.org/officeDocument/2006/relationships/image" Target="../media/image6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9.png"/><Relationship Id="rId4" Type="http://schemas.openxmlformats.org/officeDocument/2006/relationships/image" Target="../media/image75.png"/><Relationship Id="rId5" Type="http://schemas.openxmlformats.org/officeDocument/2006/relationships/image" Target="../media/image68.png"/><Relationship Id="rId6" Type="http://schemas.openxmlformats.org/officeDocument/2006/relationships/image" Target="../media/image7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78.png"/><Relationship Id="rId4" Type="http://schemas.openxmlformats.org/officeDocument/2006/relationships/image" Target="../media/image81.png"/><Relationship Id="rId9" Type="http://schemas.openxmlformats.org/officeDocument/2006/relationships/image" Target="../media/image89.png"/><Relationship Id="rId5" Type="http://schemas.openxmlformats.org/officeDocument/2006/relationships/image" Target="../media/image91.png"/><Relationship Id="rId6" Type="http://schemas.openxmlformats.org/officeDocument/2006/relationships/image" Target="../media/image85.png"/><Relationship Id="rId7" Type="http://schemas.openxmlformats.org/officeDocument/2006/relationships/image" Target="../media/image82.png"/><Relationship Id="rId8" Type="http://schemas.openxmlformats.org/officeDocument/2006/relationships/image" Target="../media/image8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87.png"/><Relationship Id="rId4" Type="http://schemas.openxmlformats.org/officeDocument/2006/relationships/image" Target="../media/image90.png"/><Relationship Id="rId9" Type="http://schemas.openxmlformats.org/officeDocument/2006/relationships/image" Target="../media/image96.png"/><Relationship Id="rId5" Type="http://schemas.openxmlformats.org/officeDocument/2006/relationships/image" Target="../media/image86.png"/><Relationship Id="rId6" Type="http://schemas.openxmlformats.org/officeDocument/2006/relationships/image" Target="../media/image92.png"/><Relationship Id="rId7" Type="http://schemas.openxmlformats.org/officeDocument/2006/relationships/image" Target="../media/image88.png"/><Relationship Id="rId8" Type="http://schemas.openxmlformats.org/officeDocument/2006/relationships/image" Target="../media/image9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8.png"/><Relationship Id="rId3" Type="http://schemas.openxmlformats.org/officeDocument/2006/relationships/image" Target="../media/image10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1.png"/><Relationship Id="rId3" Type="http://schemas.openxmlformats.org/officeDocument/2006/relationships/image" Target="../media/image10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0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0.png"/><Relationship Id="rId3" Type="http://schemas.openxmlformats.org/officeDocument/2006/relationships/image" Target="../media/image13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2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13.png"/><Relationship Id="rId4" Type="http://schemas.openxmlformats.org/officeDocument/2006/relationships/image" Target="../media/image1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13.png"/><Relationship Id="rId4" Type="http://schemas.openxmlformats.org/officeDocument/2006/relationships/image" Target="../media/image13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213.png"/><Relationship Id="rId4" Type="http://schemas.openxmlformats.org/officeDocument/2006/relationships/image" Target="../media/image11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109.png"/><Relationship Id="rId4" Type="http://schemas.openxmlformats.org/officeDocument/2006/relationships/image" Target="../media/image10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3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0.png"/><Relationship Id="rId4" Type="http://schemas.openxmlformats.org/officeDocument/2006/relationships/image" Target="../media/image127.png"/><Relationship Id="rId5" Type="http://schemas.openxmlformats.org/officeDocument/2006/relationships/image" Target="../media/image1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 Id="rId3" Type="http://schemas.openxmlformats.org/officeDocument/2006/relationships/image" Target="../media/image122.png"/><Relationship Id="rId4" Type="http://schemas.openxmlformats.org/officeDocument/2006/relationships/image" Target="../media/image121.png"/><Relationship Id="rId5" Type="http://schemas.openxmlformats.org/officeDocument/2006/relationships/image" Target="../media/image18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34.png"/><Relationship Id="rId4" Type="http://schemas.openxmlformats.org/officeDocument/2006/relationships/image" Target="../media/image131.png"/><Relationship Id="rId5" Type="http://schemas.openxmlformats.org/officeDocument/2006/relationships/image" Target="../media/image135.png"/><Relationship Id="rId6" Type="http://schemas.openxmlformats.org/officeDocument/2006/relationships/image" Target="../media/image13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41.png"/><Relationship Id="rId4" Type="http://schemas.openxmlformats.org/officeDocument/2006/relationships/image" Target="../media/image131.png"/><Relationship Id="rId5" Type="http://schemas.openxmlformats.org/officeDocument/2006/relationships/image" Target="../media/image146.png"/><Relationship Id="rId6" Type="http://schemas.openxmlformats.org/officeDocument/2006/relationships/image" Target="../media/image13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 Id="rId3" Type="http://schemas.openxmlformats.org/officeDocument/2006/relationships/image" Target="../media/image150.png"/><Relationship Id="rId4" Type="http://schemas.openxmlformats.org/officeDocument/2006/relationships/image" Target="../media/image139.png"/><Relationship Id="rId5" Type="http://schemas.openxmlformats.org/officeDocument/2006/relationships/image" Target="../media/image13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 Id="rId3" Type="http://schemas.openxmlformats.org/officeDocument/2006/relationships/image" Target="../media/image142.png"/><Relationship Id="rId4" Type="http://schemas.openxmlformats.org/officeDocument/2006/relationships/image" Target="../media/image140.png"/><Relationship Id="rId5" Type="http://schemas.openxmlformats.org/officeDocument/2006/relationships/image" Target="../media/image145.png"/><Relationship Id="rId6" Type="http://schemas.openxmlformats.org/officeDocument/2006/relationships/image" Target="../media/image16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43.png"/><Relationship Id="rId4" Type="http://schemas.openxmlformats.org/officeDocument/2006/relationships/image" Target="../media/image148.png"/><Relationship Id="rId5" Type="http://schemas.openxmlformats.org/officeDocument/2006/relationships/image" Target="../media/image15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 Id="rId3" Type="http://schemas.openxmlformats.org/officeDocument/2006/relationships/image" Target="../media/image153.png"/><Relationship Id="rId4" Type="http://schemas.openxmlformats.org/officeDocument/2006/relationships/image" Target="../media/image151.png"/><Relationship Id="rId5" Type="http://schemas.openxmlformats.org/officeDocument/2006/relationships/image" Target="../media/image157.png"/><Relationship Id="rId6" Type="http://schemas.openxmlformats.org/officeDocument/2006/relationships/image" Target="../media/image159.png"/><Relationship Id="rId7" Type="http://schemas.openxmlformats.org/officeDocument/2006/relationships/image" Target="../media/image15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5.png"/><Relationship Id="rId3" Type="http://schemas.openxmlformats.org/officeDocument/2006/relationships/image" Target="../media/image164.png"/><Relationship Id="rId4" Type="http://schemas.openxmlformats.org/officeDocument/2006/relationships/image" Target="../media/image163.png"/><Relationship Id="rId5" Type="http://schemas.openxmlformats.org/officeDocument/2006/relationships/image" Target="../media/image156.png"/><Relationship Id="rId6" Type="http://schemas.openxmlformats.org/officeDocument/2006/relationships/image" Target="../media/image155.png"/><Relationship Id="rId7" Type="http://schemas.openxmlformats.org/officeDocument/2006/relationships/image" Target="../media/image16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74.png"/><Relationship Id="rId4" Type="http://schemas.openxmlformats.org/officeDocument/2006/relationships/image" Target="../media/image168.png"/><Relationship Id="rId5" Type="http://schemas.openxmlformats.org/officeDocument/2006/relationships/image" Target="../media/image15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65.png"/><Relationship Id="rId4" Type="http://schemas.openxmlformats.org/officeDocument/2006/relationships/image" Target="../media/image171.png"/><Relationship Id="rId5" Type="http://schemas.openxmlformats.org/officeDocument/2006/relationships/image" Target="../media/image166.png"/><Relationship Id="rId6" Type="http://schemas.openxmlformats.org/officeDocument/2006/relationships/image" Target="../media/image169.png"/><Relationship Id="rId7" Type="http://schemas.openxmlformats.org/officeDocument/2006/relationships/image" Target="../media/image172.png"/><Relationship Id="rId8" Type="http://schemas.openxmlformats.org/officeDocument/2006/relationships/image" Target="../media/image17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1915" name="Shape 1915"/>
        <p:cNvGrpSpPr/>
        <p:nvPr/>
      </p:nvGrpSpPr>
      <p:grpSpPr>
        <a:xfrm>
          <a:off x="0" y="0"/>
          <a:ext cx="0" cy="0"/>
          <a:chOff x="0" y="0"/>
          <a:chExt cx="0" cy="0"/>
        </a:xfrm>
      </p:grpSpPr>
      <p:sp>
        <p:nvSpPr>
          <p:cNvPr id="1916" name="Google Shape;1916;p10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8" name="Google Shape;1918;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9" name="Google Shape;1919;p1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20" name="Google Shape;1920;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21" name="Google Shape;1921;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22" name="Google Shape;1922;p1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10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4" name="Google Shape;1924;p10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0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6" name="Google Shape;1926;p10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0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8" name="Google Shape;1928;p10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0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0" name="Google Shape;1930;p10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0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2" name="Google Shape;1932;p10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0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4" name="Google Shape;1934;p10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0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6" name="Google Shape;1936;p102"/>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937" name="Google Shape;1937;p102"/>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938" name="Google Shape;1938;p102"/>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939" name="Google Shape;1939;p102"/>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940" name="Google Shape;1940;p102"/>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941" name="Google Shape;1941;p102"/>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942" name="Google Shape;1942;p102"/>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1943" name="Shape 1943"/>
        <p:cNvGrpSpPr/>
        <p:nvPr/>
      </p:nvGrpSpPr>
      <p:grpSpPr>
        <a:xfrm>
          <a:off x="0" y="0"/>
          <a:ext cx="0" cy="0"/>
          <a:chOff x="0" y="0"/>
          <a:chExt cx="0" cy="0"/>
        </a:xfrm>
      </p:grpSpPr>
      <p:sp>
        <p:nvSpPr>
          <p:cNvPr id="1944" name="Google Shape;1944;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1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1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10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0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10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0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10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0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10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0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10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0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10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0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10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0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10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0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103"/>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67" name="Google Shape;1967;p103"/>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68" name="Google Shape;1968;p103"/>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69" name="Google Shape;1969;p103"/>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70" name="Google Shape;1970;p103"/>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71" name="Google Shape;1971;p103"/>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72" name="Google Shape;1972;p103"/>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73" name="Google Shape;1973;p103"/>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1974" name="Shape 1974"/>
        <p:cNvGrpSpPr/>
        <p:nvPr/>
      </p:nvGrpSpPr>
      <p:grpSpPr>
        <a:xfrm>
          <a:off x="0" y="0"/>
          <a:ext cx="0" cy="0"/>
          <a:chOff x="0" y="0"/>
          <a:chExt cx="0" cy="0"/>
        </a:xfrm>
      </p:grpSpPr>
      <p:sp>
        <p:nvSpPr>
          <p:cNvPr id="1975" name="Google Shape;1975;p1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1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1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10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0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10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0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10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0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10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0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10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0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10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0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10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0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10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0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10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98" name="Google Shape;1998;p104"/>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99" name="Google Shape;1999;p10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000" name="Google Shape;2000;p104"/>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001" name="Google Shape;2001;p10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002" name="Google Shape;2002;p104"/>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003" name="Google Shape;2003;p10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004" name="Google Shape;2004;p104"/>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2005" name="Shape 2005"/>
        <p:cNvGrpSpPr/>
        <p:nvPr/>
      </p:nvGrpSpPr>
      <p:grpSpPr>
        <a:xfrm>
          <a:off x="0" y="0"/>
          <a:ext cx="0" cy="0"/>
          <a:chOff x="0" y="0"/>
          <a:chExt cx="0" cy="0"/>
        </a:xfrm>
      </p:grpSpPr>
      <p:sp>
        <p:nvSpPr>
          <p:cNvPr id="2006" name="Google Shape;2006;p1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7" name="Google Shape;2007;p1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8" name="Google Shape;2008;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09" name="Google Shape;2009;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10" name="Google Shape;2010;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11" name="Google Shape;2011;p1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2" name="Google Shape;2012;p10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0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4" name="Google Shape;2014;p10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0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6" name="Google Shape;2016;p10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0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0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0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0" name="Google Shape;2020;p10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0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2" name="Google Shape;2022;p10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0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4" name="Google Shape;2024;p10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0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6" name="Google Shape;2026;p10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0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28" name="Google Shape;2028;p105"/>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029" name="Google Shape;2029;p105"/>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030" name="Google Shape;2030;p105"/>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031" name="Google Shape;2031;p105"/>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032" name="Google Shape;2032;p105"/>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033" name="Google Shape;2033;p105"/>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034" name="Google Shape;2034;p105"/>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035" name="Google Shape;2035;p105"/>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2036" name="Shape 2036"/>
        <p:cNvGrpSpPr/>
        <p:nvPr/>
      </p:nvGrpSpPr>
      <p:grpSpPr>
        <a:xfrm>
          <a:off x="0" y="0"/>
          <a:ext cx="0" cy="0"/>
          <a:chOff x="0" y="0"/>
          <a:chExt cx="0" cy="0"/>
        </a:xfrm>
      </p:grpSpPr>
      <p:sp>
        <p:nvSpPr>
          <p:cNvPr id="2037" name="Google Shape;2037;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8" name="Google Shape;2038;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9" name="Google Shape;2039;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0" name="Google Shape;2040;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41" name="Google Shape;2041;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42" name="Google Shape;2042;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3" name="Google Shape;2043;p10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0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5" name="Google Shape;2045;p10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0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7" name="Google Shape;2047;p10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0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9" name="Google Shape;2049;p10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0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1" name="Google Shape;2051;p10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0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3" name="Google Shape;2053;p10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0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5" name="Google Shape;2055;p10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0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7" name="Google Shape;2057;p10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0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59" name="Google Shape;2059;p106"/>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060" name="Google Shape;2060;p106"/>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061" name="Google Shape;2061;p106"/>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62" name="Google Shape;2062;p106"/>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63" name="Google Shape;2063;p106"/>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64" name="Google Shape;2064;p106"/>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65" name="Google Shape;2065;p106"/>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66" name="Google Shape;2066;p106"/>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2067" name="Shape 2067"/>
        <p:cNvGrpSpPr/>
        <p:nvPr/>
      </p:nvGrpSpPr>
      <p:grpSpPr>
        <a:xfrm>
          <a:off x="0" y="0"/>
          <a:ext cx="0" cy="0"/>
          <a:chOff x="0" y="0"/>
          <a:chExt cx="0" cy="0"/>
        </a:xfrm>
      </p:grpSpPr>
      <p:pic>
        <p:nvPicPr>
          <p:cNvPr id="2068" name="Google Shape;2068;p10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69" name="Google Shape;2069;p107"/>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0" name="Google Shape;2070;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71" name="Google Shape;2071;p1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72" name="Google Shape;2072;p107"/>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73" name="Google Shape;2073;p107"/>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74" name="Google Shape;2074;p107"/>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2075" name="Shape 2075"/>
        <p:cNvGrpSpPr/>
        <p:nvPr/>
      </p:nvGrpSpPr>
      <p:grpSpPr>
        <a:xfrm>
          <a:off x="0" y="0"/>
          <a:ext cx="0" cy="0"/>
          <a:chOff x="0" y="0"/>
          <a:chExt cx="0" cy="0"/>
        </a:xfrm>
      </p:grpSpPr>
      <p:pic>
        <p:nvPicPr>
          <p:cNvPr id="2076" name="Google Shape;2076;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7" name="Google Shape;207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78" name="Google Shape;2078;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9" name="Google Shape;2079;p108"/>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80" name="Google Shape;2080;p108"/>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2081" name="Shape 2081"/>
        <p:cNvGrpSpPr/>
        <p:nvPr/>
      </p:nvGrpSpPr>
      <p:grpSpPr>
        <a:xfrm>
          <a:off x="0" y="0"/>
          <a:ext cx="0" cy="0"/>
          <a:chOff x="0" y="0"/>
          <a:chExt cx="0" cy="0"/>
        </a:xfrm>
      </p:grpSpPr>
      <p:pic>
        <p:nvPicPr>
          <p:cNvPr id="2082" name="Google Shape;2082;p109"/>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83" name="Google Shape;2083;p109"/>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84" name="Google Shape;2084;p109"/>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2085" name="Google Shape;208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2086" name="Shape 2086"/>
        <p:cNvGrpSpPr/>
        <p:nvPr/>
      </p:nvGrpSpPr>
      <p:grpSpPr>
        <a:xfrm>
          <a:off x="0" y="0"/>
          <a:ext cx="0" cy="0"/>
          <a:chOff x="0" y="0"/>
          <a:chExt cx="0" cy="0"/>
        </a:xfrm>
      </p:grpSpPr>
      <p:pic>
        <p:nvPicPr>
          <p:cNvPr id="2087" name="Google Shape;2087;p110"/>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88" name="Google Shape;2088;p110"/>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89" name="Google Shape;2089;p110"/>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2090" name="Google Shape;2090;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2091" name="Shape 2091"/>
        <p:cNvGrpSpPr/>
        <p:nvPr/>
      </p:nvGrpSpPr>
      <p:grpSpPr>
        <a:xfrm>
          <a:off x="0" y="0"/>
          <a:ext cx="0" cy="0"/>
          <a:chOff x="0" y="0"/>
          <a:chExt cx="0" cy="0"/>
        </a:xfrm>
      </p:grpSpPr>
      <p:pic>
        <p:nvPicPr>
          <p:cNvPr id="2092" name="Google Shape;2092;p111"/>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093" name="Google Shape;2093;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94" name="Google Shape;2094;p111"/>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95" name="Google Shape;2095;p111"/>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96" name="Google Shape;2096;p111"/>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2097" name="Google Shape;2097;p111"/>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11"/>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2099" name="Shape 2099"/>
        <p:cNvGrpSpPr/>
        <p:nvPr/>
      </p:nvGrpSpPr>
      <p:grpSpPr>
        <a:xfrm>
          <a:off x="0" y="0"/>
          <a:ext cx="0" cy="0"/>
          <a:chOff x="0" y="0"/>
          <a:chExt cx="0" cy="0"/>
        </a:xfrm>
      </p:grpSpPr>
      <p:pic>
        <p:nvPicPr>
          <p:cNvPr id="2100" name="Google Shape;2100;p11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101" name="Google Shape;2101;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102" name="Google Shape;2102;p112"/>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103" name="Google Shape;2103;p112"/>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104" name="Google Shape;2104;p112"/>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12"/>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12"/>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2107" name="Shape 2107"/>
        <p:cNvGrpSpPr/>
        <p:nvPr/>
      </p:nvGrpSpPr>
      <p:grpSpPr>
        <a:xfrm>
          <a:off x="0" y="0"/>
          <a:ext cx="0" cy="0"/>
          <a:chOff x="0" y="0"/>
          <a:chExt cx="0" cy="0"/>
        </a:xfrm>
      </p:grpSpPr>
      <p:sp>
        <p:nvSpPr>
          <p:cNvPr id="2108" name="Google Shape;2108;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7"/>
          <p:cNvSpPr/>
          <p:nvPr/>
        </p:nvSpPr>
        <p:spPr>
          <a:xfrm flipH="1">
            <a:off x="495551" y="1861575"/>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txBox="1"/>
          <p:nvPr>
            <p:ph idx="3" type="subTitle"/>
          </p:nvPr>
        </p:nvSpPr>
        <p:spPr>
          <a:xfrm>
            <a:off x="495675" y="1861619"/>
            <a:ext cx="2391300" cy="7755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27"/>
          <p:cNvSpPr/>
          <p:nvPr/>
        </p:nvSpPr>
        <p:spPr>
          <a:xfrm flipH="1">
            <a:off x="3367305" y="1861575"/>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txBox="1"/>
          <p:nvPr>
            <p:ph idx="4" type="subTitle"/>
          </p:nvPr>
        </p:nvSpPr>
        <p:spPr>
          <a:xfrm>
            <a:off x="3367429" y="1861622"/>
            <a:ext cx="2391300" cy="9315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7"/>
          <p:cNvSpPr/>
          <p:nvPr/>
        </p:nvSpPr>
        <p:spPr>
          <a:xfrm flipH="1">
            <a:off x="6219850" y="1861722"/>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txBox="1"/>
          <p:nvPr>
            <p:ph idx="5" type="subTitle"/>
          </p:nvPr>
        </p:nvSpPr>
        <p:spPr>
          <a:xfrm>
            <a:off x="6219974" y="1861884"/>
            <a:ext cx="2391300" cy="9315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27"/>
          <p:cNvSpPr/>
          <p:nvPr/>
        </p:nvSpPr>
        <p:spPr>
          <a:xfrm flipH="1">
            <a:off x="495551" y="2465778"/>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flipH="1">
            <a:off x="3367305" y="2465778"/>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flipH="1">
            <a:off x="6219850" y="2465926"/>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flipH="1">
            <a:off x="495551" y="3064957"/>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flipH="1">
            <a:off x="3367305" y="3064957"/>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flipH="1">
            <a:off x="6219850" y="3065105"/>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txBox="1"/>
          <p:nvPr>
            <p:ph idx="6" type="subTitle"/>
          </p:nvPr>
        </p:nvSpPr>
        <p:spPr>
          <a:xfrm>
            <a:off x="495675" y="2380682"/>
            <a:ext cx="2391300" cy="7755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27"/>
          <p:cNvSpPr txBox="1"/>
          <p:nvPr>
            <p:ph idx="7" type="subTitle"/>
          </p:nvPr>
        </p:nvSpPr>
        <p:spPr>
          <a:xfrm>
            <a:off x="3367429" y="2380685"/>
            <a:ext cx="2391300" cy="9315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27"/>
          <p:cNvSpPr txBox="1"/>
          <p:nvPr>
            <p:ph idx="8" type="subTitle"/>
          </p:nvPr>
        </p:nvSpPr>
        <p:spPr>
          <a:xfrm>
            <a:off x="6219974" y="2380948"/>
            <a:ext cx="2391300" cy="9315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7"/>
          <p:cNvSpPr txBox="1"/>
          <p:nvPr>
            <p:ph idx="9" type="subTitle"/>
          </p:nvPr>
        </p:nvSpPr>
        <p:spPr>
          <a:xfrm>
            <a:off x="495675" y="2956534"/>
            <a:ext cx="2391300" cy="7755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txBox="1"/>
          <p:nvPr>
            <p:ph idx="13" type="subTitle"/>
          </p:nvPr>
        </p:nvSpPr>
        <p:spPr>
          <a:xfrm>
            <a:off x="3367429" y="2956538"/>
            <a:ext cx="2391300" cy="9315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27"/>
          <p:cNvSpPr txBox="1"/>
          <p:nvPr>
            <p:ph idx="14" type="subTitle"/>
          </p:nvPr>
        </p:nvSpPr>
        <p:spPr>
          <a:xfrm>
            <a:off x="6219974" y="2956800"/>
            <a:ext cx="2391300" cy="9315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6" name="Shape 466"/>
        <p:cNvGrpSpPr/>
        <p:nvPr/>
      </p:nvGrpSpPr>
      <p:grpSpPr>
        <a:xfrm>
          <a:off x="0" y="0"/>
          <a:ext cx="0" cy="0"/>
          <a:chOff x="0" y="0"/>
          <a:chExt cx="0" cy="0"/>
        </a:xfrm>
      </p:grpSpPr>
      <p:pic>
        <p:nvPicPr>
          <p:cNvPr id="467" name="Google Shape;467;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8" name="Google Shape;468;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1" name="Google Shape;471;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2" name="Google Shape;472;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3" name="Google Shape;473;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4" name="Google Shape;474;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28"/>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76" name="Google Shape;476;p28"/>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 name="Google Shape;478;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28"/>
          <p:cNvGrpSpPr/>
          <p:nvPr/>
        </p:nvGrpSpPr>
        <p:grpSpPr>
          <a:xfrm>
            <a:off x="4936306" y="1423553"/>
            <a:ext cx="533372" cy="533480"/>
            <a:chOff x="457200" y="1378813"/>
            <a:chExt cx="695400" cy="695450"/>
          </a:xfrm>
        </p:grpSpPr>
        <p:sp>
          <p:nvSpPr>
            <p:cNvPr id="481" name="Google Shape;481;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82" name="Google Shape;482;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8"/>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86" name="Google Shape;486;p28"/>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7" name="Shape 487"/>
        <p:cNvGrpSpPr/>
        <p:nvPr/>
      </p:nvGrpSpPr>
      <p:grpSpPr>
        <a:xfrm>
          <a:off x="0" y="0"/>
          <a:ext cx="0" cy="0"/>
          <a:chOff x="0" y="0"/>
          <a:chExt cx="0" cy="0"/>
        </a:xfrm>
      </p:grpSpPr>
      <p:sp>
        <p:nvSpPr>
          <p:cNvPr id="488" name="Google Shape;488;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1" name="Google Shape;491;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2" name="Google Shape;49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3" name="Google Shape;493;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5" name="Google Shape;495;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00" name="Google Shape;500;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1" name="Google Shape;501;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6" name="Google Shape;506;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7" name="Google Shape;507;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11" name="Google Shape;511;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4" name="Shape 514"/>
        <p:cNvGrpSpPr/>
        <p:nvPr/>
      </p:nvGrpSpPr>
      <p:grpSpPr>
        <a:xfrm>
          <a:off x="0" y="0"/>
          <a:ext cx="0" cy="0"/>
          <a:chOff x="0" y="0"/>
          <a:chExt cx="0" cy="0"/>
        </a:xfrm>
      </p:grpSpPr>
      <p:sp>
        <p:nvSpPr>
          <p:cNvPr id="515" name="Google Shape;515;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8" name="Google Shape;518;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9" name="Google Shape;519;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0" name="Google Shape;520;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1" name="Google Shape;521;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2" name="Google Shape;522;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9" name="Google Shape;529;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30" name="Google Shape;530;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31" name="Google Shape;531;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32" name="Google Shape;532;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33" name="Shape 533"/>
        <p:cNvGrpSpPr/>
        <p:nvPr/>
      </p:nvGrpSpPr>
      <p:grpSpPr>
        <a:xfrm>
          <a:off x="0" y="0"/>
          <a:ext cx="0" cy="0"/>
          <a:chOff x="0" y="0"/>
          <a:chExt cx="0" cy="0"/>
        </a:xfrm>
      </p:grpSpPr>
      <p:sp>
        <p:nvSpPr>
          <p:cNvPr id="534" name="Google Shape;534;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7" name="Google Shape;53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8" name="Google Shape;538;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9" name="Google Shape;539;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0" name="Google Shape;540;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8" name="Google Shape;548;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9" name="Google Shape;549;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50" name="Google Shape;550;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51" name="Google Shape;551;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52" name="Shape 552"/>
        <p:cNvGrpSpPr/>
        <p:nvPr/>
      </p:nvGrpSpPr>
      <p:grpSpPr>
        <a:xfrm>
          <a:off x="0" y="0"/>
          <a:ext cx="0" cy="0"/>
          <a:chOff x="0" y="0"/>
          <a:chExt cx="0" cy="0"/>
        </a:xfrm>
      </p:grpSpPr>
      <p:sp>
        <p:nvSpPr>
          <p:cNvPr id="553" name="Google Shape;553;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6" name="Google Shape;556;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7" name="Google Shape;557;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8" name="Google Shape;558;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 name="Google Shape;560;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7" name="Google Shape;567;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8" name="Google Shape;568;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9" name="Google Shape;569;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70" name="Google Shape;570;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71" name="Shape 571"/>
        <p:cNvGrpSpPr/>
        <p:nvPr/>
      </p:nvGrpSpPr>
      <p:grpSpPr>
        <a:xfrm>
          <a:off x="0" y="0"/>
          <a:ext cx="0" cy="0"/>
          <a:chOff x="0" y="0"/>
          <a:chExt cx="0" cy="0"/>
        </a:xfrm>
      </p:grpSpPr>
      <p:sp>
        <p:nvSpPr>
          <p:cNvPr id="572" name="Google Shape;572;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5" name="Google Shape;575;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6" name="Google Shape;576;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7" name="Google Shape;577;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8" name="Google Shape;578;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 name="Google Shape;584;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6" name="Google Shape;586;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7" name="Google Shape;587;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8" name="Google Shape;588;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9" name="Google Shape;589;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90" name="Shape 590"/>
        <p:cNvGrpSpPr/>
        <p:nvPr/>
      </p:nvGrpSpPr>
      <p:grpSpPr>
        <a:xfrm>
          <a:off x="0" y="0"/>
          <a:ext cx="0" cy="0"/>
          <a:chOff x="0" y="0"/>
          <a:chExt cx="0" cy="0"/>
        </a:xfrm>
      </p:grpSpPr>
      <p:sp>
        <p:nvSpPr>
          <p:cNvPr id="591" name="Google Shape;591;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4" name="Google Shape;594;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5" name="Google Shape;595;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6" name="Google Shape;596;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7" name="Google Shape;597;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7" name="Google Shape;607;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8" name="Google Shape;608;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9" name="Google Shape;609;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10" name="Google Shape;610;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11" name="Google Shape;611;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12" name="Shape 612"/>
        <p:cNvGrpSpPr/>
        <p:nvPr/>
      </p:nvGrpSpPr>
      <p:grpSpPr>
        <a:xfrm>
          <a:off x="0" y="0"/>
          <a:ext cx="0" cy="0"/>
          <a:chOff x="0" y="0"/>
          <a:chExt cx="0" cy="0"/>
        </a:xfrm>
      </p:grpSpPr>
      <p:sp>
        <p:nvSpPr>
          <p:cNvPr id="613" name="Google Shape;613;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7" name="Google Shape;617;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8" name="Google Shape;618;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9" name="Google Shape;619;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9" name="Google Shape;629;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30" name="Google Shape;630;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31" name="Google Shape;631;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32" name="Google Shape;632;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33" name="Google Shape;633;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4" name="Shape 634"/>
        <p:cNvGrpSpPr/>
        <p:nvPr/>
      </p:nvGrpSpPr>
      <p:grpSpPr>
        <a:xfrm>
          <a:off x="0" y="0"/>
          <a:ext cx="0" cy="0"/>
          <a:chOff x="0" y="0"/>
          <a:chExt cx="0" cy="0"/>
        </a:xfrm>
      </p:grpSpPr>
      <p:sp>
        <p:nvSpPr>
          <p:cNvPr id="635" name="Google Shape;635;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8" name="Google Shape;63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9" name="Google Shape;639;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0" name="Google Shape;64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1" name="Google Shape;641;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1" name="Google Shape;651;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52" name="Google Shape;652;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53" name="Google Shape;653;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4" name="Google Shape;654;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5" name="Google Shape;655;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6" name="Shape 656"/>
        <p:cNvGrpSpPr/>
        <p:nvPr/>
      </p:nvGrpSpPr>
      <p:grpSpPr>
        <a:xfrm>
          <a:off x="0" y="0"/>
          <a:ext cx="0" cy="0"/>
          <a:chOff x="0" y="0"/>
          <a:chExt cx="0" cy="0"/>
        </a:xfrm>
      </p:grpSpPr>
      <p:sp>
        <p:nvSpPr>
          <p:cNvPr id="657" name="Google Shape;657;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0" name="Google Shape;66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1" name="Google Shape;661;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2" name="Google Shape;662;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3" name="Google Shape;663;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3" name="Google Shape;673;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4" name="Google Shape;674;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5" name="Google Shape;675;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6" name="Google Shape;676;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7" name="Google Shape;677;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8" name="Shape 678"/>
        <p:cNvGrpSpPr/>
        <p:nvPr/>
      </p:nvGrpSpPr>
      <p:grpSpPr>
        <a:xfrm>
          <a:off x="0" y="0"/>
          <a:ext cx="0" cy="0"/>
          <a:chOff x="0" y="0"/>
          <a:chExt cx="0" cy="0"/>
        </a:xfrm>
      </p:grpSpPr>
      <p:sp>
        <p:nvSpPr>
          <p:cNvPr id="679" name="Google Shape;67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2" name="Google Shape;68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3" name="Google Shape;68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4" name="Google Shape;68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5" name="Google Shape;68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7" name="Google Shape;697;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8" name="Google Shape;698;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9" name="Google Shape;699;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0" name="Google Shape;700;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01" name="Google Shape;701;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2" name="Google Shape;702;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703" name="Shape 703"/>
        <p:cNvGrpSpPr/>
        <p:nvPr/>
      </p:nvGrpSpPr>
      <p:grpSpPr>
        <a:xfrm>
          <a:off x="0" y="0"/>
          <a:ext cx="0" cy="0"/>
          <a:chOff x="0" y="0"/>
          <a:chExt cx="0" cy="0"/>
        </a:xfrm>
      </p:grpSpPr>
      <p:sp>
        <p:nvSpPr>
          <p:cNvPr id="704" name="Google Shape;70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7" name="Google Shape;70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8" name="Google Shape;70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0" name="Google Shape;71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2" name="Google Shape;722;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4" name="Google Shape;724;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5" name="Google Shape;725;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6" name="Google Shape;726;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7" name="Google Shape;727;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8" name="Shape 728"/>
        <p:cNvGrpSpPr/>
        <p:nvPr/>
      </p:nvGrpSpPr>
      <p:grpSpPr>
        <a:xfrm>
          <a:off x="0" y="0"/>
          <a:ext cx="0" cy="0"/>
          <a:chOff x="0" y="0"/>
          <a:chExt cx="0" cy="0"/>
        </a:xfrm>
      </p:grpSpPr>
      <p:sp>
        <p:nvSpPr>
          <p:cNvPr id="729" name="Google Shape;729;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2" name="Google Shape;73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5" name="Google Shape;73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6" name="Google Shape;736;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7" name="Google Shape;747;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8" name="Google Shape;748;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9" name="Google Shape;749;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50" name="Google Shape;750;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51" name="Google Shape;751;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52" name="Google Shape;752;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53" name="Shape 753"/>
        <p:cNvGrpSpPr/>
        <p:nvPr/>
      </p:nvGrpSpPr>
      <p:grpSpPr>
        <a:xfrm>
          <a:off x="0" y="0"/>
          <a:ext cx="0" cy="0"/>
          <a:chOff x="0" y="0"/>
          <a:chExt cx="0" cy="0"/>
        </a:xfrm>
      </p:grpSpPr>
      <p:sp>
        <p:nvSpPr>
          <p:cNvPr id="754" name="Google Shape;754;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7" name="Google Shape;75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8" name="Google Shape;75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0" name="Google Shape;76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73" name="Google Shape;773;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4" name="Google Shape;774;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5" name="Google Shape;775;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6" name="Google Shape;776;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7" name="Google Shape;777;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8" name="Shape 778"/>
        <p:cNvGrpSpPr/>
        <p:nvPr/>
      </p:nvGrpSpPr>
      <p:grpSpPr>
        <a:xfrm>
          <a:off x="0" y="0"/>
          <a:ext cx="0" cy="0"/>
          <a:chOff x="0" y="0"/>
          <a:chExt cx="0" cy="0"/>
        </a:xfrm>
      </p:grpSpPr>
      <p:sp>
        <p:nvSpPr>
          <p:cNvPr id="779" name="Google Shape;779;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2" name="Google Shape;782;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3" name="Google Shape;783;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4" name="Google Shape;78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5" name="Google Shape;785;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9" name="Google Shape;799;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0" name="Google Shape;800;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2" name="Google Shape;802;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03" name="Google Shape;803;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4" name="Google Shape;804;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5" name="Google Shape;805;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6" name="Shape 806"/>
        <p:cNvGrpSpPr/>
        <p:nvPr/>
      </p:nvGrpSpPr>
      <p:grpSpPr>
        <a:xfrm>
          <a:off x="0" y="0"/>
          <a:ext cx="0" cy="0"/>
          <a:chOff x="0" y="0"/>
          <a:chExt cx="0" cy="0"/>
        </a:xfrm>
      </p:grpSpPr>
      <p:sp>
        <p:nvSpPr>
          <p:cNvPr id="807" name="Google Shape;807;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0" name="Google Shape;81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1" name="Google Shape;81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2" name="Google Shape;81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3" name="Google Shape;81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7" name="Google Shape;827;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30" name="Google Shape;830;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31" name="Google Shape;831;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2" name="Google Shape;832;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33" name="Google Shape;833;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4" name="Shape 834"/>
        <p:cNvGrpSpPr/>
        <p:nvPr/>
      </p:nvGrpSpPr>
      <p:grpSpPr>
        <a:xfrm>
          <a:off x="0" y="0"/>
          <a:ext cx="0" cy="0"/>
          <a:chOff x="0" y="0"/>
          <a:chExt cx="0" cy="0"/>
        </a:xfrm>
      </p:grpSpPr>
      <p:sp>
        <p:nvSpPr>
          <p:cNvPr id="835" name="Google Shape;835;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7" name="Google Shape;837;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8" name="Google Shape;838;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9" name="Google Shape;839;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0" name="Google Shape;840;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1" name="Google Shape;841;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5" name="Google Shape;855;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6" name="Google Shape;856;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7" name="Google Shape;857;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8" name="Google Shape;858;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9" name="Google Shape;859;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60" name="Google Shape;860;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61" name="Google Shape;861;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62" name="Shape 862"/>
        <p:cNvGrpSpPr/>
        <p:nvPr/>
      </p:nvGrpSpPr>
      <p:grpSpPr>
        <a:xfrm>
          <a:off x="0" y="0"/>
          <a:ext cx="0" cy="0"/>
          <a:chOff x="0" y="0"/>
          <a:chExt cx="0" cy="0"/>
        </a:xfrm>
      </p:grpSpPr>
      <p:sp>
        <p:nvSpPr>
          <p:cNvPr id="863" name="Google Shape;863;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6" name="Google Shape;866;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7" name="Google Shape;867;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8" name="Google Shape;868;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9" name="Google Shape;869;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4" name="Google Shape;884;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5" name="Google Shape;885;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6" name="Google Shape;886;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7" name="Google Shape;887;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8" name="Google Shape;888;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9" name="Google Shape;889;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90" name="Shape 890"/>
        <p:cNvGrpSpPr/>
        <p:nvPr/>
      </p:nvGrpSpPr>
      <p:grpSpPr>
        <a:xfrm>
          <a:off x="0" y="0"/>
          <a:ext cx="0" cy="0"/>
          <a:chOff x="0" y="0"/>
          <a:chExt cx="0" cy="0"/>
        </a:xfrm>
      </p:grpSpPr>
      <p:sp>
        <p:nvSpPr>
          <p:cNvPr id="891" name="Google Shape;891;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3" name="Google Shape;893;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4" name="Google Shape;894;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5" name="Google Shape;895;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6" name="Google Shape;896;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6"/>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3" name="Google Shape;913;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4" name="Google Shape;914;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6" name="Google Shape;916;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7" name="Google Shape;917;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8" name="Google Shape;918;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9" name="Google Shape;919;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0" name="Google Shape;920;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21" name="Shape 921"/>
        <p:cNvGrpSpPr/>
        <p:nvPr/>
      </p:nvGrpSpPr>
      <p:grpSpPr>
        <a:xfrm>
          <a:off x="0" y="0"/>
          <a:ext cx="0" cy="0"/>
          <a:chOff x="0" y="0"/>
          <a:chExt cx="0" cy="0"/>
        </a:xfrm>
      </p:grpSpPr>
      <p:sp>
        <p:nvSpPr>
          <p:cNvPr id="922" name="Google Shape;922;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4" name="Google Shape;924;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5" name="Google Shape;925;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6" name="Google Shape;926;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7" name="Google Shape;927;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4" name="Google Shape;944;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8" name="Google Shape;948;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9" name="Google Shape;949;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50" name="Google Shape;950;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51" name="Google Shape;951;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52" name="Shape 952"/>
        <p:cNvGrpSpPr/>
        <p:nvPr/>
      </p:nvGrpSpPr>
      <p:grpSpPr>
        <a:xfrm>
          <a:off x="0" y="0"/>
          <a:ext cx="0" cy="0"/>
          <a:chOff x="0" y="0"/>
          <a:chExt cx="0" cy="0"/>
        </a:xfrm>
      </p:grpSpPr>
      <p:sp>
        <p:nvSpPr>
          <p:cNvPr id="953" name="Google Shape;953;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5" name="Google Shape;955;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6" name="Google Shape;956;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7" name="Google Shape;957;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8" name="Google Shape;958;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5" name="Google Shape;975;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6" name="Google Shape;976;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7" name="Google Shape;977;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8" name="Google Shape;978;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9" name="Google Shape;979;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80" name="Google Shape;980;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81" name="Google Shape;981;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82" name="Google Shape;982;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83" name="Shape 983"/>
        <p:cNvGrpSpPr/>
        <p:nvPr/>
      </p:nvGrpSpPr>
      <p:grpSpPr>
        <a:xfrm>
          <a:off x="0" y="0"/>
          <a:ext cx="0" cy="0"/>
          <a:chOff x="0" y="0"/>
          <a:chExt cx="0" cy="0"/>
        </a:xfrm>
      </p:grpSpPr>
      <p:sp>
        <p:nvSpPr>
          <p:cNvPr id="984" name="Google Shape;98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5" name="Google Shape;985;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6" name="Google Shape;986;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7" name="Google Shape;987;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8" name="Google Shape;988;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9" name="Google Shape;989;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6" name="Google Shape;1006;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7" name="Google Shape;1007;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8" name="Google Shape;1008;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9" name="Google Shape;1009;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10" name="Google Shape;1010;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11" name="Google Shape;1011;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12" name="Google Shape;1012;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13" name="Google Shape;1013;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4" name="Shape 1014"/>
        <p:cNvGrpSpPr/>
        <p:nvPr/>
      </p:nvGrpSpPr>
      <p:grpSpPr>
        <a:xfrm>
          <a:off x="0" y="0"/>
          <a:ext cx="0" cy="0"/>
          <a:chOff x="0" y="0"/>
          <a:chExt cx="0" cy="0"/>
        </a:xfrm>
      </p:grpSpPr>
      <p:pic>
        <p:nvPicPr>
          <p:cNvPr id="1015" name="Google Shape;1015;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6" name="Google Shape;1016;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8" name="Google Shape;1018;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9" name="Google Shape;1019;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20" name="Google Shape;1020;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21" name="Google Shape;1021;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22" name="Shape 1022"/>
        <p:cNvGrpSpPr/>
        <p:nvPr/>
      </p:nvGrpSpPr>
      <p:grpSpPr>
        <a:xfrm>
          <a:off x="0" y="0"/>
          <a:ext cx="0" cy="0"/>
          <a:chOff x="0" y="0"/>
          <a:chExt cx="0" cy="0"/>
        </a:xfrm>
      </p:grpSpPr>
      <p:pic>
        <p:nvPicPr>
          <p:cNvPr id="1023" name="Google Shape;1023;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4" name="Google Shape;1024;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5" name="Google Shape;1025;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7" name="Google Shape;1027;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28" name="Shape 1028"/>
        <p:cNvGrpSpPr/>
        <p:nvPr/>
      </p:nvGrpSpPr>
      <p:grpSpPr>
        <a:xfrm>
          <a:off x="0" y="0"/>
          <a:ext cx="0" cy="0"/>
          <a:chOff x="0" y="0"/>
          <a:chExt cx="0" cy="0"/>
        </a:xfrm>
      </p:grpSpPr>
      <p:pic>
        <p:nvPicPr>
          <p:cNvPr id="1029" name="Google Shape;1029;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30" name="Google Shape;1030;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1" name="Google Shape;1031;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2" name="Google Shape;1032;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33" name="Shape 1033"/>
        <p:cNvGrpSpPr/>
        <p:nvPr/>
      </p:nvGrpSpPr>
      <p:grpSpPr>
        <a:xfrm>
          <a:off x="0" y="0"/>
          <a:ext cx="0" cy="0"/>
          <a:chOff x="0" y="0"/>
          <a:chExt cx="0" cy="0"/>
        </a:xfrm>
      </p:grpSpPr>
      <p:pic>
        <p:nvPicPr>
          <p:cNvPr id="1034" name="Google Shape;1034;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5" name="Google Shape;1035;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6" name="Google Shape;1036;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7" name="Google Shape;103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38" name="Shape 1038"/>
        <p:cNvGrpSpPr/>
        <p:nvPr/>
      </p:nvGrpSpPr>
      <p:grpSpPr>
        <a:xfrm>
          <a:off x="0" y="0"/>
          <a:ext cx="0" cy="0"/>
          <a:chOff x="0" y="0"/>
          <a:chExt cx="0" cy="0"/>
        </a:xfrm>
      </p:grpSpPr>
      <p:pic>
        <p:nvPicPr>
          <p:cNvPr id="1039" name="Google Shape;1039;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0" name="Google Shape;1040;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1" name="Google Shape;1041;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2" name="Google Shape;1042;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3" name="Google Shape;1043;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4" name="Google Shape;1044;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46" name="Shape 1046"/>
        <p:cNvGrpSpPr/>
        <p:nvPr/>
      </p:nvGrpSpPr>
      <p:grpSpPr>
        <a:xfrm>
          <a:off x="0" y="0"/>
          <a:ext cx="0" cy="0"/>
          <a:chOff x="0" y="0"/>
          <a:chExt cx="0" cy="0"/>
        </a:xfrm>
      </p:grpSpPr>
      <p:pic>
        <p:nvPicPr>
          <p:cNvPr id="1047" name="Google Shape;1047;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8" name="Google Shape;1048;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9" name="Google Shape;1049;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50" name="Google Shape;1050;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51" name="Google Shape;1051;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54" name="Shape 1054"/>
        <p:cNvGrpSpPr/>
        <p:nvPr/>
      </p:nvGrpSpPr>
      <p:grpSpPr>
        <a:xfrm>
          <a:off x="0" y="0"/>
          <a:ext cx="0" cy="0"/>
          <a:chOff x="0" y="0"/>
          <a:chExt cx="0" cy="0"/>
        </a:xfrm>
      </p:grpSpPr>
      <p:pic>
        <p:nvPicPr>
          <p:cNvPr id="1055" name="Google Shape;1055;p5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56" name="Google Shape;1056;p5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57" name="Google Shape;1057;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58" name="Shape 1058"/>
        <p:cNvGrpSpPr/>
        <p:nvPr/>
      </p:nvGrpSpPr>
      <p:grpSpPr>
        <a:xfrm>
          <a:off x="0" y="0"/>
          <a:ext cx="0" cy="0"/>
          <a:chOff x="0" y="0"/>
          <a:chExt cx="0" cy="0"/>
        </a:xfrm>
      </p:grpSpPr>
      <p:pic>
        <p:nvPicPr>
          <p:cNvPr id="1059" name="Google Shape;1059;p5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60" name="Google Shape;1060;p5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61" name="Google Shape;1061;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64" name="Shape 1064"/>
        <p:cNvGrpSpPr/>
        <p:nvPr/>
      </p:nvGrpSpPr>
      <p:grpSpPr>
        <a:xfrm>
          <a:off x="0" y="0"/>
          <a:ext cx="0" cy="0"/>
          <a:chOff x="0" y="0"/>
          <a:chExt cx="0" cy="0"/>
        </a:xfrm>
      </p:grpSpPr>
      <p:pic>
        <p:nvPicPr>
          <p:cNvPr id="1065" name="Google Shape;1065;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66" name="Google Shape;1066;p5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68" name="Google Shape;1068;p5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69" name="Google Shape;1069;p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70" name="Google Shape;1070;p5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1" name="Google Shape;1071;p5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2" name="Google Shape;1072;p5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73" name="Google Shape;1073;p59"/>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74" name="Shape 1074"/>
        <p:cNvGrpSpPr/>
        <p:nvPr/>
      </p:nvGrpSpPr>
      <p:grpSpPr>
        <a:xfrm>
          <a:off x="0" y="0"/>
          <a:ext cx="0" cy="0"/>
          <a:chOff x="0" y="0"/>
          <a:chExt cx="0" cy="0"/>
        </a:xfrm>
      </p:grpSpPr>
      <p:pic>
        <p:nvPicPr>
          <p:cNvPr id="1075" name="Google Shape;1075;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76" name="Google Shape;1076;p6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78" name="Google Shape;1078;p6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79" name="Google Shape;1079;p6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0" name="Google Shape;1080;p6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82" name="Google Shape;1082;p60"/>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83" name="Google Shape;1083;p6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84" name="Shape 1084"/>
        <p:cNvGrpSpPr/>
        <p:nvPr/>
      </p:nvGrpSpPr>
      <p:grpSpPr>
        <a:xfrm>
          <a:off x="0" y="0"/>
          <a:ext cx="0" cy="0"/>
          <a:chOff x="0" y="0"/>
          <a:chExt cx="0" cy="0"/>
        </a:xfrm>
      </p:grpSpPr>
      <p:pic>
        <p:nvPicPr>
          <p:cNvPr id="1085" name="Google Shape;1085;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86" name="Google Shape;1086;p6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88" name="Google Shape;1088;p6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89" name="Google Shape;1089;p6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0" name="Google Shape;1090;p6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1" name="Google Shape;1091;p6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92" name="Google Shape;1092;p61"/>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93" name="Google Shape;1093;p6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94" name="Shape 1094"/>
        <p:cNvGrpSpPr/>
        <p:nvPr/>
      </p:nvGrpSpPr>
      <p:grpSpPr>
        <a:xfrm>
          <a:off x="0" y="0"/>
          <a:ext cx="0" cy="0"/>
          <a:chOff x="0" y="0"/>
          <a:chExt cx="0" cy="0"/>
        </a:xfrm>
      </p:grpSpPr>
      <p:pic>
        <p:nvPicPr>
          <p:cNvPr id="1095" name="Google Shape;109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96" name="Google Shape;1096;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7" name="Google Shape;1097;p6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98" name="Google Shape;1098;p6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99" name="Google Shape;1099;p6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100" name="Google Shape;1100;p6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1" name="Google Shape;1101;p6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2" name="Google Shape;1102;p6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03" name="Google Shape;1103;p6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1104" name="Shape 1104"/>
        <p:cNvGrpSpPr/>
        <p:nvPr/>
      </p:nvGrpSpPr>
      <p:grpSpPr>
        <a:xfrm>
          <a:off x="0" y="0"/>
          <a:ext cx="0" cy="0"/>
          <a:chOff x="0" y="0"/>
          <a:chExt cx="0" cy="0"/>
        </a:xfrm>
      </p:grpSpPr>
      <p:pic>
        <p:nvPicPr>
          <p:cNvPr id="1105" name="Google Shape;1105;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06" name="Google Shape;1106;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08" name="Google Shape;1108;p6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109" name="Google Shape;1109;p6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12" name="Google Shape;1112;p6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113" name="Google Shape;1113;p63"/>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1114" name="Shape 1114"/>
        <p:cNvGrpSpPr/>
        <p:nvPr/>
      </p:nvGrpSpPr>
      <p:grpSpPr>
        <a:xfrm>
          <a:off x="0" y="0"/>
          <a:ext cx="0" cy="0"/>
          <a:chOff x="0" y="0"/>
          <a:chExt cx="0" cy="0"/>
        </a:xfrm>
      </p:grpSpPr>
      <p:pic>
        <p:nvPicPr>
          <p:cNvPr id="1115" name="Google Shape;1115;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16" name="Google Shape;1116;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6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18" name="Google Shape;1118;p6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119" name="Google Shape;1119;p6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0" name="Google Shape;1120;p6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22" name="Google Shape;1122;p6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123" name="Google Shape;1123;p64"/>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1124" name="Shape 1124"/>
        <p:cNvGrpSpPr/>
        <p:nvPr/>
      </p:nvGrpSpPr>
      <p:grpSpPr>
        <a:xfrm>
          <a:off x="0" y="0"/>
          <a:ext cx="0" cy="0"/>
          <a:chOff x="0" y="0"/>
          <a:chExt cx="0" cy="0"/>
        </a:xfrm>
      </p:grpSpPr>
      <p:pic>
        <p:nvPicPr>
          <p:cNvPr id="1125" name="Google Shape;1125;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6" name="Google Shape;1126;p6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27" name="Google Shape;1127;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8" name="Google Shape;1128;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1129" name="Shape 1129"/>
        <p:cNvGrpSpPr/>
        <p:nvPr/>
      </p:nvGrpSpPr>
      <p:grpSpPr>
        <a:xfrm>
          <a:off x="0" y="0"/>
          <a:ext cx="0" cy="0"/>
          <a:chOff x="0" y="0"/>
          <a:chExt cx="0" cy="0"/>
        </a:xfrm>
      </p:grpSpPr>
      <p:pic>
        <p:nvPicPr>
          <p:cNvPr id="1130" name="Google Shape;1130;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1" name="Google Shape;1131;p6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32" name="Google Shape;1132;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3" name="Google Shape;113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1134" name="Shape 1134"/>
        <p:cNvGrpSpPr/>
        <p:nvPr/>
      </p:nvGrpSpPr>
      <p:grpSpPr>
        <a:xfrm>
          <a:off x="0" y="0"/>
          <a:ext cx="0" cy="0"/>
          <a:chOff x="0" y="0"/>
          <a:chExt cx="0" cy="0"/>
        </a:xfrm>
      </p:grpSpPr>
      <p:sp>
        <p:nvSpPr>
          <p:cNvPr id="1135" name="Google Shape;1135;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6" name="Google Shape;1136;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7" name="Google Shape;1137;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1" name="Google Shape;1141;p6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1142" name="Shape 1142"/>
        <p:cNvGrpSpPr/>
        <p:nvPr/>
      </p:nvGrpSpPr>
      <p:grpSpPr>
        <a:xfrm>
          <a:off x="0" y="0"/>
          <a:ext cx="0" cy="0"/>
          <a:chOff x="0" y="0"/>
          <a:chExt cx="0" cy="0"/>
        </a:xfrm>
      </p:grpSpPr>
      <p:pic>
        <p:nvPicPr>
          <p:cNvPr id="1143" name="Google Shape;1143;p68"/>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44" name="Google Shape;1144;p68"/>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5" name="Google Shape;1145;p68"/>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6" name="Google Shape;1146;p68"/>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7" name="Google Shape;1147;p68"/>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8" name="Google Shape;1148;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9" name="Google Shape;1149;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50" name="Google Shape;115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1" name="Google Shape;1151;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1152" name="Shape 1152"/>
        <p:cNvGrpSpPr/>
        <p:nvPr/>
      </p:nvGrpSpPr>
      <p:grpSpPr>
        <a:xfrm>
          <a:off x="0" y="0"/>
          <a:ext cx="0" cy="0"/>
          <a:chOff x="0" y="0"/>
          <a:chExt cx="0" cy="0"/>
        </a:xfrm>
      </p:grpSpPr>
      <p:pic>
        <p:nvPicPr>
          <p:cNvPr id="1153" name="Google Shape;1153;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4" name="Google Shape;1154;p69"/>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55" name="Google Shape;1155;p69"/>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156" name="Google Shape;1156;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7" name="Google Shape;1157;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158" name="Shape 1158"/>
        <p:cNvGrpSpPr/>
        <p:nvPr/>
      </p:nvGrpSpPr>
      <p:grpSpPr>
        <a:xfrm>
          <a:off x="0" y="0"/>
          <a:ext cx="0" cy="0"/>
          <a:chOff x="0" y="0"/>
          <a:chExt cx="0" cy="0"/>
        </a:xfrm>
      </p:grpSpPr>
      <p:pic>
        <p:nvPicPr>
          <p:cNvPr id="1159" name="Google Shape;1159;p7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60" name="Google Shape;1160;p7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63" name="Google Shape;1163;p70"/>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64" name="Google Shape;1164;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5" name="Google Shape;1165;p70"/>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66" name="Google Shape;1166;p70"/>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67" name="Shape 1167"/>
        <p:cNvGrpSpPr/>
        <p:nvPr/>
      </p:nvGrpSpPr>
      <p:grpSpPr>
        <a:xfrm>
          <a:off x="0" y="0"/>
          <a:ext cx="0" cy="0"/>
          <a:chOff x="0" y="0"/>
          <a:chExt cx="0" cy="0"/>
        </a:xfrm>
      </p:grpSpPr>
      <p:pic>
        <p:nvPicPr>
          <p:cNvPr id="1168" name="Google Shape;1168;p7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69" name="Google Shape;1169;p7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0" name="Google Shape;1170;p7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1" name="Google Shape;1171;p7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2" name="Google Shape;1172;p7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3" name="Google Shape;1173;p71"/>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4" name="Google Shape;1174;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5" name="Google Shape;1175;p7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76" name="Google Shape;1176;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7" name="Google Shape;1177;p7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178" name="Shape 1178"/>
        <p:cNvGrpSpPr/>
        <p:nvPr/>
      </p:nvGrpSpPr>
      <p:grpSpPr>
        <a:xfrm>
          <a:off x="0" y="0"/>
          <a:ext cx="0" cy="0"/>
          <a:chOff x="0" y="0"/>
          <a:chExt cx="0" cy="0"/>
        </a:xfrm>
      </p:grpSpPr>
      <p:pic>
        <p:nvPicPr>
          <p:cNvPr id="1179" name="Google Shape;1179;p72"/>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80" name="Google Shape;1180;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1" name="Google Shape;1181;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82" name="Google Shape;1182;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3" name="Google Shape;1183;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72"/>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85" name="Google Shape;1185;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6" name="Google Shape;1186;p7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7" name="Google Shape;1187;p7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188" name="Shape 1188"/>
        <p:cNvGrpSpPr/>
        <p:nvPr/>
      </p:nvGrpSpPr>
      <p:grpSpPr>
        <a:xfrm>
          <a:off x="0" y="0"/>
          <a:ext cx="0" cy="0"/>
          <a:chOff x="0" y="0"/>
          <a:chExt cx="0" cy="0"/>
        </a:xfrm>
      </p:grpSpPr>
      <p:pic>
        <p:nvPicPr>
          <p:cNvPr id="1189" name="Google Shape;1189;p7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90" name="Google Shape;1190;p7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1" name="Google Shape;1191;p7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2" name="Google Shape;1192;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3" name="Google Shape;1193;p73"/>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4" name="Google Shape;1194;p73"/>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5" name="Google Shape;1195;p7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6" name="Google Shape;1196;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7" name="Google Shape;1197;p73"/>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198" name="Shape 1198"/>
        <p:cNvGrpSpPr/>
        <p:nvPr/>
      </p:nvGrpSpPr>
      <p:grpSpPr>
        <a:xfrm>
          <a:off x="0" y="0"/>
          <a:ext cx="0" cy="0"/>
          <a:chOff x="0" y="0"/>
          <a:chExt cx="0" cy="0"/>
        </a:xfrm>
      </p:grpSpPr>
      <p:sp>
        <p:nvSpPr>
          <p:cNvPr id="1199" name="Google Shape;1199;p74"/>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0" name="Google Shape;1200;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1" name="Google Shape;1201;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2" name="Google Shape;1202;p74"/>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03" name="Google Shape;1203;p74"/>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4" name="Google Shape;1204;p74"/>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5" name="Google Shape;1205;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6" name="Google Shape;1206;p7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07" name="Google Shape;1207;p74"/>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208" name="Shape 1208"/>
        <p:cNvGrpSpPr/>
        <p:nvPr/>
      </p:nvGrpSpPr>
      <p:grpSpPr>
        <a:xfrm>
          <a:off x="0" y="0"/>
          <a:ext cx="0" cy="0"/>
          <a:chOff x="0" y="0"/>
          <a:chExt cx="0" cy="0"/>
        </a:xfrm>
      </p:grpSpPr>
      <p:pic>
        <p:nvPicPr>
          <p:cNvPr id="1209" name="Google Shape;1209;p7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10" name="Google Shape;1210;p7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1" name="Google Shape;1211;p75"/>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212" name="Google Shape;1212;p7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75"/>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214" name="Google Shape;1214;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15" name="Google Shape;1215;p7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217" name="Google Shape;1217;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7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219" name="Shape 1219"/>
        <p:cNvGrpSpPr/>
        <p:nvPr/>
      </p:nvGrpSpPr>
      <p:grpSpPr>
        <a:xfrm>
          <a:off x="0" y="0"/>
          <a:ext cx="0" cy="0"/>
          <a:chOff x="0" y="0"/>
          <a:chExt cx="0" cy="0"/>
        </a:xfrm>
      </p:grpSpPr>
      <p:sp>
        <p:nvSpPr>
          <p:cNvPr id="1220" name="Google Shape;1220;p7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21" name="Google Shape;1221;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2" name="Google Shape;1222;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23" name="Google Shape;1223;p76"/>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224" name="Google Shape;1224;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6"/>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8" name="Google Shape;1228;p7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229" name="Shape 1229"/>
        <p:cNvGrpSpPr/>
        <p:nvPr/>
      </p:nvGrpSpPr>
      <p:grpSpPr>
        <a:xfrm>
          <a:off x="0" y="0"/>
          <a:ext cx="0" cy="0"/>
          <a:chOff x="0" y="0"/>
          <a:chExt cx="0" cy="0"/>
        </a:xfrm>
      </p:grpSpPr>
      <p:sp>
        <p:nvSpPr>
          <p:cNvPr id="1230" name="Google Shape;1230;p7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2" name="Google Shape;1232;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3" name="Google Shape;1233;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4" name="Google Shape;1234;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5" name="Google Shape;1235;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6" name="Google Shape;1236;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7" name="Google Shape;1237;p77"/>
          <p:cNvGrpSpPr/>
          <p:nvPr/>
        </p:nvGrpSpPr>
        <p:grpSpPr>
          <a:xfrm>
            <a:off x="457200" y="1378813"/>
            <a:ext cx="776889" cy="621300"/>
            <a:chOff x="457200" y="1378813"/>
            <a:chExt cx="776889" cy="621300"/>
          </a:xfrm>
        </p:grpSpPr>
        <p:sp>
          <p:nvSpPr>
            <p:cNvPr id="1238" name="Google Shape;1238;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39" name="Google Shape;1239;p7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77"/>
          <p:cNvGrpSpPr/>
          <p:nvPr/>
        </p:nvGrpSpPr>
        <p:grpSpPr>
          <a:xfrm>
            <a:off x="457200" y="2228725"/>
            <a:ext cx="776889" cy="621300"/>
            <a:chOff x="457200" y="1378813"/>
            <a:chExt cx="776889" cy="621300"/>
          </a:xfrm>
        </p:grpSpPr>
        <p:sp>
          <p:nvSpPr>
            <p:cNvPr id="1241" name="Google Shape;1241;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42" name="Google Shape;1242;p7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77"/>
          <p:cNvGrpSpPr/>
          <p:nvPr/>
        </p:nvGrpSpPr>
        <p:grpSpPr>
          <a:xfrm>
            <a:off x="457200" y="3073850"/>
            <a:ext cx="776889" cy="621300"/>
            <a:chOff x="457200" y="1378813"/>
            <a:chExt cx="776889" cy="621300"/>
          </a:xfrm>
        </p:grpSpPr>
        <p:sp>
          <p:nvSpPr>
            <p:cNvPr id="1244" name="Google Shape;124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7"/>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77"/>
          <p:cNvGrpSpPr/>
          <p:nvPr/>
        </p:nvGrpSpPr>
        <p:grpSpPr>
          <a:xfrm>
            <a:off x="457200" y="3923750"/>
            <a:ext cx="776889" cy="621300"/>
            <a:chOff x="457200" y="1378813"/>
            <a:chExt cx="776889" cy="621300"/>
          </a:xfrm>
        </p:grpSpPr>
        <p:sp>
          <p:nvSpPr>
            <p:cNvPr id="1247" name="Google Shape;1247;p77"/>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8" name="Google Shape;1248;p77"/>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 name="Google Shape;1249;p77"/>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0" name="Google Shape;1250;p7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7"/>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4" name="Google Shape;1254;p77"/>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7"/>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256" name="Shape 1256"/>
        <p:cNvGrpSpPr/>
        <p:nvPr/>
      </p:nvGrpSpPr>
      <p:grpSpPr>
        <a:xfrm>
          <a:off x="0" y="0"/>
          <a:ext cx="0" cy="0"/>
          <a:chOff x="0" y="0"/>
          <a:chExt cx="0" cy="0"/>
        </a:xfrm>
      </p:grpSpPr>
      <p:sp>
        <p:nvSpPr>
          <p:cNvPr id="1257" name="Google Shape;1257;p7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0" name="Google Shape;1260;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1" name="Google Shape;1261;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2" name="Google Shape;1262;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3" name="Google Shape;1263;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4" name="Google Shape;1264;p78"/>
          <p:cNvGrpSpPr/>
          <p:nvPr/>
        </p:nvGrpSpPr>
        <p:grpSpPr>
          <a:xfrm>
            <a:off x="457200" y="1300225"/>
            <a:ext cx="776889" cy="621300"/>
            <a:chOff x="457200" y="1378813"/>
            <a:chExt cx="776889" cy="621300"/>
          </a:xfrm>
        </p:grpSpPr>
        <p:sp>
          <p:nvSpPr>
            <p:cNvPr id="1265" name="Google Shape;1265;p7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66" name="Google Shape;1266;p7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78"/>
          <p:cNvGrpSpPr/>
          <p:nvPr/>
        </p:nvGrpSpPr>
        <p:grpSpPr>
          <a:xfrm>
            <a:off x="457200" y="2000125"/>
            <a:ext cx="776889" cy="621300"/>
            <a:chOff x="457200" y="1378813"/>
            <a:chExt cx="776889" cy="621300"/>
          </a:xfrm>
        </p:grpSpPr>
        <p:sp>
          <p:nvSpPr>
            <p:cNvPr id="1268" name="Google Shape;1268;p7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69" name="Google Shape;1269;p7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78"/>
          <p:cNvGrpSpPr/>
          <p:nvPr/>
        </p:nvGrpSpPr>
        <p:grpSpPr>
          <a:xfrm>
            <a:off x="457200" y="2692850"/>
            <a:ext cx="776889" cy="621300"/>
            <a:chOff x="457200" y="1378813"/>
            <a:chExt cx="776889" cy="621300"/>
          </a:xfrm>
        </p:grpSpPr>
        <p:sp>
          <p:nvSpPr>
            <p:cNvPr id="1271" name="Google Shape;1271;p7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2" name="Google Shape;1272;p7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78"/>
          <p:cNvGrpSpPr/>
          <p:nvPr/>
        </p:nvGrpSpPr>
        <p:grpSpPr>
          <a:xfrm>
            <a:off x="457200" y="3390350"/>
            <a:ext cx="776889" cy="621300"/>
            <a:chOff x="457200" y="1378813"/>
            <a:chExt cx="776889" cy="621300"/>
          </a:xfrm>
        </p:grpSpPr>
        <p:sp>
          <p:nvSpPr>
            <p:cNvPr id="1274" name="Google Shape;1274;p7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75" name="Google Shape;1275;p7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78"/>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7" name="Google Shape;1277;p7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1" name="Google Shape;1281;p78"/>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2" name="Google Shape;1282;p78"/>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83" name="Google Shape;1283;p78"/>
          <p:cNvGrpSpPr/>
          <p:nvPr/>
        </p:nvGrpSpPr>
        <p:grpSpPr>
          <a:xfrm>
            <a:off x="469500" y="4083075"/>
            <a:ext cx="776889" cy="621300"/>
            <a:chOff x="457200" y="1378813"/>
            <a:chExt cx="776889" cy="621300"/>
          </a:xfrm>
        </p:grpSpPr>
        <p:sp>
          <p:nvSpPr>
            <p:cNvPr id="1284" name="Google Shape;1284;p78"/>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5" name="Google Shape;1285;p78"/>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7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1288" name="Shape 1288"/>
        <p:cNvGrpSpPr/>
        <p:nvPr/>
      </p:nvGrpSpPr>
      <p:grpSpPr>
        <a:xfrm>
          <a:off x="0" y="0"/>
          <a:ext cx="0" cy="0"/>
          <a:chOff x="0" y="0"/>
          <a:chExt cx="0" cy="0"/>
        </a:xfrm>
      </p:grpSpPr>
      <p:sp>
        <p:nvSpPr>
          <p:cNvPr id="1289" name="Google Shape;1289;p7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1" name="Google Shape;1291;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2" name="Google Shape;1292;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3" name="Google Shape;1293;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4" name="Google Shape;1294;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95" name="Google Shape;1295;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96" name="Google Shape;1296;p79"/>
          <p:cNvGrpSpPr/>
          <p:nvPr/>
        </p:nvGrpSpPr>
        <p:grpSpPr>
          <a:xfrm>
            <a:off x="457200" y="1237825"/>
            <a:ext cx="776900" cy="486300"/>
            <a:chOff x="457200" y="1466425"/>
            <a:chExt cx="776900" cy="486300"/>
          </a:xfrm>
        </p:grpSpPr>
        <p:sp>
          <p:nvSpPr>
            <p:cNvPr id="1297" name="Google Shape;1297;p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8" name="Google Shape;1298;p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9" name="Google Shape;1299;p79"/>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7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79"/>
          <p:cNvGrpSpPr/>
          <p:nvPr/>
        </p:nvGrpSpPr>
        <p:grpSpPr>
          <a:xfrm>
            <a:off x="457200" y="1828900"/>
            <a:ext cx="776900" cy="486300"/>
            <a:chOff x="457200" y="1466425"/>
            <a:chExt cx="776900" cy="486300"/>
          </a:xfrm>
        </p:grpSpPr>
        <p:sp>
          <p:nvSpPr>
            <p:cNvPr id="1302" name="Google Shape;1302;p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03" name="Google Shape;1303;p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7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79"/>
          <p:cNvGrpSpPr/>
          <p:nvPr/>
        </p:nvGrpSpPr>
        <p:grpSpPr>
          <a:xfrm>
            <a:off x="457200" y="2419975"/>
            <a:ext cx="776900" cy="486300"/>
            <a:chOff x="457200" y="1466425"/>
            <a:chExt cx="776900" cy="486300"/>
          </a:xfrm>
        </p:grpSpPr>
        <p:sp>
          <p:nvSpPr>
            <p:cNvPr id="1306" name="Google Shape;1306;p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07" name="Google Shape;1307;p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8" name="Google Shape;1308;p7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9"/>
          <p:cNvGrpSpPr/>
          <p:nvPr/>
        </p:nvGrpSpPr>
        <p:grpSpPr>
          <a:xfrm>
            <a:off x="457200" y="3011050"/>
            <a:ext cx="776900" cy="486300"/>
            <a:chOff x="457200" y="1466425"/>
            <a:chExt cx="776900" cy="486300"/>
          </a:xfrm>
        </p:grpSpPr>
        <p:sp>
          <p:nvSpPr>
            <p:cNvPr id="1310" name="Google Shape;1310;p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11" name="Google Shape;1311;p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9"/>
          <p:cNvGrpSpPr/>
          <p:nvPr/>
        </p:nvGrpSpPr>
        <p:grpSpPr>
          <a:xfrm>
            <a:off x="457200" y="3602137"/>
            <a:ext cx="776900" cy="486300"/>
            <a:chOff x="457200" y="1466425"/>
            <a:chExt cx="776900" cy="486300"/>
          </a:xfrm>
        </p:grpSpPr>
        <p:sp>
          <p:nvSpPr>
            <p:cNvPr id="1314" name="Google Shape;1314;p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15" name="Google Shape;1315;p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79"/>
          <p:cNvGrpSpPr/>
          <p:nvPr/>
        </p:nvGrpSpPr>
        <p:grpSpPr>
          <a:xfrm>
            <a:off x="457200" y="4193262"/>
            <a:ext cx="776900" cy="486300"/>
            <a:chOff x="457200" y="1466425"/>
            <a:chExt cx="776900" cy="486300"/>
          </a:xfrm>
        </p:grpSpPr>
        <p:sp>
          <p:nvSpPr>
            <p:cNvPr id="1318" name="Google Shape;1318;p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9" name="Google Shape;1319;p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79"/>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1" name="Google Shape;1321;p79"/>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9"/>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9"/>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79"/>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1325" name="Shape 1325"/>
        <p:cNvGrpSpPr/>
        <p:nvPr/>
      </p:nvGrpSpPr>
      <p:grpSpPr>
        <a:xfrm>
          <a:off x="0" y="0"/>
          <a:ext cx="0" cy="0"/>
          <a:chOff x="0" y="0"/>
          <a:chExt cx="0" cy="0"/>
        </a:xfrm>
      </p:grpSpPr>
      <p:sp>
        <p:nvSpPr>
          <p:cNvPr id="1326" name="Google Shape;1326;p8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29" name="Google Shape;132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30" name="Google Shape;133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31" name="Google Shape;133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32" name="Google Shape;133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33" name="Google Shape;1333;p80"/>
          <p:cNvGrpSpPr/>
          <p:nvPr/>
        </p:nvGrpSpPr>
        <p:grpSpPr>
          <a:xfrm>
            <a:off x="457200" y="1237825"/>
            <a:ext cx="776900" cy="486300"/>
            <a:chOff x="457200" y="1466425"/>
            <a:chExt cx="776900" cy="486300"/>
          </a:xfrm>
        </p:grpSpPr>
        <p:sp>
          <p:nvSpPr>
            <p:cNvPr id="1334" name="Google Shape;1334;p8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35" name="Google Shape;1335;p8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80"/>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8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80"/>
          <p:cNvGrpSpPr/>
          <p:nvPr/>
        </p:nvGrpSpPr>
        <p:grpSpPr>
          <a:xfrm>
            <a:off x="457200" y="1828900"/>
            <a:ext cx="776900" cy="486300"/>
            <a:chOff x="457200" y="1466425"/>
            <a:chExt cx="776900" cy="486300"/>
          </a:xfrm>
        </p:grpSpPr>
        <p:sp>
          <p:nvSpPr>
            <p:cNvPr id="1339" name="Google Shape;1339;p8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40" name="Google Shape;1340;p8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8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2" name="Google Shape;1342;p80"/>
          <p:cNvGrpSpPr/>
          <p:nvPr/>
        </p:nvGrpSpPr>
        <p:grpSpPr>
          <a:xfrm>
            <a:off x="457200" y="2419975"/>
            <a:ext cx="776900" cy="486300"/>
            <a:chOff x="457200" y="1466425"/>
            <a:chExt cx="776900" cy="486300"/>
          </a:xfrm>
        </p:grpSpPr>
        <p:sp>
          <p:nvSpPr>
            <p:cNvPr id="1343" name="Google Shape;1343;p8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44" name="Google Shape;1344;p8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5" name="Google Shape;1345;p8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80"/>
          <p:cNvGrpSpPr/>
          <p:nvPr/>
        </p:nvGrpSpPr>
        <p:grpSpPr>
          <a:xfrm>
            <a:off x="457200" y="3011050"/>
            <a:ext cx="776900" cy="486300"/>
            <a:chOff x="457200" y="1466425"/>
            <a:chExt cx="776900" cy="486300"/>
          </a:xfrm>
        </p:grpSpPr>
        <p:sp>
          <p:nvSpPr>
            <p:cNvPr id="1347" name="Google Shape;1347;p8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48" name="Google Shape;1348;p8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8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80"/>
          <p:cNvGrpSpPr/>
          <p:nvPr/>
        </p:nvGrpSpPr>
        <p:grpSpPr>
          <a:xfrm>
            <a:off x="457200" y="3602137"/>
            <a:ext cx="776900" cy="486300"/>
            <a:chOff x="457200" y="1466425"/>
            <a:chExt cx="776900" cy="486300"/>
          </a:xfrm>
        </p:grpSpPr>
        <p:sp>
          <p:nvSpPr>
            <p:cNvPr id="1351" name="Google Shape;1351;p8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52" name="Google Shape;1352;p8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8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4" name="Google Shape;1354;p80"/>
          <p:cNvGrpSpPr/>
          <p:nvPr/>
        </p:nvGrpSpPr>
        <p:grpSpPr>
          <a:xfrm>
            <a:off x="457200" y="4193262"/>
            <a:ext cx="776900" cy="486300"/>
            <a:chOff x="457200" y="1466425"/>
            <a:chExt cx="776900" cy="486300"/>
          </a:xfrm>
        </p:grpSpPr>
        <p:sp>
          <p:nvSpPr>
            <p:cNvPr id="1355" name="Google Shape;1355;p8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56" name="Google Shape;1356;p8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80"/>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8" name="Google Shape;1358;p80"/>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8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80"/>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1" name="Google Shape;1361;p80"/>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1362" name="Shape 1362"/>
        <p:cNvGrpSpPr/>
        <p:nvPr/>
      </p:nvGrpSpPr>
      <p:grpSpPr>
        <a:xfrm>
          <a:off x="0" y="0"/>
          <a:ext cx="0" cy="0"/>
          <a:chOff x="0" y="0"/>
          <a:chExt cx="0" cy="0"/>
        </a:xfrm>
      </p:grpSpPr>
      <p:sp>
        <p:nvSpPr>
          <p:cNvPr id="1363" name="Google Shape;1363;p81"/>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6" name="Google Shape;1366;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67" name="Google Shape;136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68" name="Google Shape;1368;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9" name="Google Shape;1369;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70" name="Google Shape;1370;p81"/>
          <p:cNvGrpSpPr/>
          <p:nvPr/>
        </p:nvGrpSpPr>
        <p:grpSpPr>
          <a:xfrm>
            <a:off x="457222" y="1149803"/>
            <a:ext cx="713194" cy="446423"/>
            <a:chOff x="457200" y="1466425"/>
            <a:chExt cx="776900" cy="486300"/>
          </a:xfrm>
        </p:grpSpPr>
        <p:sp>
          <p:nvSpPr>
            <p:cNvPr id="1371" name="Google Shape;1371;p8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72" name="Google Shape;1372;p8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81"/>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81"/>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81"/>
          <p:cNvGrpSpPr/>
          <p:nvPr/>
        </p:nvGrpSpPr>
        <p:grpSpPr>
          <a:xfrm>
            <a:off x="457222" y="1672428"/>
            <a:ext cx="713194" cy="446423"/>
            <a:chOff x="457200" y="1466425"/>
            <a:chExt cx="776900" cy="486300"/>
          </a:xfrm>
        </p:grpSpPr>
        <p:sp>
          <p:nvSpPr>
            <p:cNvPr id="1376" name="Google Shape;1376;p8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77" name="Google Shape;1377;p8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81"/>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81"/>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81"/>
          <p:cNvGrpSpPr/>
          <p:nvPr/>
        </p:nvGrpSpPr>
        <p:grpSpPr>
          <a:xfrm>
            <a:off x="457197" y="2195578"/>
            <a:ext cx="713194" cy="446423"/>
            <a:chOff x="457200" y="1466425"/>
            <a:chExt cx="776900" cy="486300"/>
          </a:xfrm>
        </p:grpSpPr>
        <p:sp>
          <p:nvSpPr>
            <p:cNvPr id="1381" name="Google Shape;1381;p8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82" name="Google Shape;1382;p8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81"/>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81"/>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81"/>
          <p:cNvGrpSpPr/>
          <p:nvPr/>
        </p:nvGrpSpPr>
        <p:grpSpPr>
          <a:xfrm>
            <a:off x="457197" y="2718203"/>
            <a:ext cx="713194" cy="446423"/>
            <a:chOff x="457200" y="1466425"/>
            <a:chExt cx="776900" cy="486300"/>
          </a:xfrm>
        </p:grpSpPr>
        <p:sp>
          <p:nvSpPr>
            <p:cNvPr id="1386" name="Google Shape;1386;p8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87" name="Google Shape;1387;p8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81"/>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9" name="Google Shape;1389;p81"/>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0" name="Google Shape;1390;p81"/>
          <p:cNvGrpSpPr/>
          <p:nvPr/>
        </p:nvGrpSpPr>
        <p:grpSpPr>
          <a:xfrm>
            <a:off x="457222" y="3240828"/>
            <a:ext cx="713194" cy="446423"/>
            <a:chOff x="457200" y="1466425"/>
            <a:chExt cx="776900" cy="486300"/>
          </a:xfrm>
        </p:grpSpPr>
        <p:sp>
          <p:nvSpPr>
            <p:cNvPr id="1391" name="Google Shape;1391;p8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92" name="Google Shape;1392;p8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3" name="Google Shape;1393;p81"/>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81"/>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81"/>
          <p:cNvGrpSpPr/>
          <p:nvPr/>
        </p:nvGrpSpPr>
        <p:grpSpPr>
          <a:xfrm>
            <a:off x="457222" y="3763453"/>
            <a:ext cx="713194" cy="446423"/>
            <a:chOff x="457200" y="1466425"/>
            <a:chExt cx="776900" cy="486300"/>
          </a:xfrm>
        </p:grpSpPr>
        <p:sp>
          <p:nvSpPr>
            <p:cNvPr id="1396" name="Google Shape;1396;p8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97" name="Google Shape;1397;p8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81"/>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9" name="Google Shape;1399;p81"/>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81"/>
          <p:cNvGrpSpPr/>
          <p:nvPr/>
        </p:nvGrpSpPr>
        <p:grpSpPr>
          <a:xfrm>
            <a:off x="457222" y="4311603"/>
            <a:ext cx="713194" cy="446423"/>
            <a:chOff x="457200" y="1466425"/>
            <a:chExt cx="776900" cy="486300"/>
          </a:xfrm>
        </p:grpSpPr>
        <p:sp>
          <p:nvSpPr>
            <p:cNvPr id="1401" name="Google Shape;1401;p8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02" name="Google Shape;1402;p8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81"/>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1404" name="Shape 1404"/>
        <p:cNvGrpSpPr/>
        <p:nvPr/>
      </p:nvGrpSpPr>
      <p:grpSpPr>
        <a:xfrm>
          <a:off x="0" y="0"/>
          <a:ext cx="0" cy="0"/>
          <a:chOff x="0" y="0"/>
          <a:chExt cx="0" cy="0"/>
        </a:xfrm>
      </p:grpSpPr>
      <p:sp>
        <p:nvSpPr>
          <p:cNvPr id="1405" name="Google Shape;140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07" name="Google Shape;140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08" name="Google Shape;140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09" name="Google Shape;140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10" name="Google Shape;141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82"/>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82"/>
          <p:cNvGrpSpPr/>
          <p:nvPr/>
        </p:nvGrpSpPr>
        <p:grpSpPr>
          <a:xfrm>
            <a:off x="457427" y="3873038"/>
            <a:ext cx="602564" cy="377174"/>
            <a:chOff x="457200" y="1466425"/>
            <a:chExt cx="776900" cy="486300"/>
          </a:xfrm>
        </p:grpSpPr>
        <p:sp>
          <p:nvSpPr>
            <p:cNvPr id="1413" name="Google Shape;1413;p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14" name="Google Shape;1414;p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82"/>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82"/>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82"/>
          <p:cNvGrpSpPr/>
          <p:nvPr/>
        </p:nvGrpSpPr>
        <p:grpSpPr>
          <a:xfrm>
            <a:off x="457315" y="4311142"/>
            <a:ext cx="602564" cy="377174"/>
            <a:chOff x="457200" y="1466425"/>
            <a:chExt cx="776900" cy="486300"/>
          </a:xfrm>
        </p:grpSpPr>
        <p:sp>
          <p:nvSpPr>
            <p:cNvPr id="1418" name="Google Shape;1418;p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19" name="Google Shape;1419;p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82"/>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82"/>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82"/>
          <p:cNvGrpSpPr/>
          <p:nvPr/>
        </p:nvGrpSpPr>
        <p:grpSpPr>
          <a:xfrm>
            <a:off x="457377" y="2996663"/>
            <a:ext cx="602564" cy="377174"/>
            <a:chOff x="457200" y="1466425"/>
            <a:chExt cx="776900" cy="486300"/>
          </a:xfrm>
        </p:grpSpPr>
        <p:sp>
          <p:nvSpPr>
            <p:cNvPr id="1423" name="Google Shape;1423;p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24" name="Google Shape;1424;p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82"/>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82"/>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82"/>
          <p:cNvGrpSpPr/>
          <p:nvPr/>
        </p:nvGrpSpPr>
        <p:grpSpPr>
          <a:xfrm>
            <a:off x="457265" y="3434767"/>
            <a:ext cx="602564" cy="377174"/>
            <a:chOff x="457200" y="1466425"/>
            <a:chExt cx="776900" cy="486300"/>
          </a:xfrm>
        </p:grpSpPr>
        <p:sp>
          <p:nvSpPr>
            <p:cNvPr id="1428" name="Google Shape;1428;p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29" name="Google Shape;1429;p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82"/>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82"/>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82"/>
          <p:cNvGrpSpPr/>
          <p:nvPr/>
        </p:nvGrpSpPr>
        <p:grpSpPr>
          <a:xfrm>
            <a:off x="457402" y="2135288"/>
            <a:ext cx="602564" cy="377174"/>
            <a:chOff x="457200" y="1466425"/>
            <a:chExt cx="776900" cy="486300"/>
          </a:xfrm>
        </p:grpSpPr>
        <p:sp>
          <p:nvSpPr>
            <p:cNvPr id="1433" name="Google Shape;1433;p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34" name="Google Shape;1434;p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82"/>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6" name="Google Shape;1436;p82"/>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7" name="Google Shape;1437;p82"/>
          <p:cNvGrpSpPr/>
          <p:nvPr/>
        </p:nvGrpSpPr>
        <p:grpSpPr>
          <a:xfrm>
            <a:off x="457290" y="2573392"/>
            <a:ext cx="602564" cy="377174"/>
            <a:chOff x="457200" y="1466425"/>
            <a:chExt cx="776900" cy="486300"/>
          </a:xfrm>
        </p:grpSpPr>
        <p:sp>
          <p:nvSpPr>
            <p:cNvPr id="1438" name="Google Shape;1438;p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39" name="Google Shape;1439;p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82"/>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1" name="Google Shape;1441;p82"/>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2" name="Google Shape;1442;p82"/>
          <p:cNvGrpSpPr/>
          <p:nvPr/>
        </p:nvGrpSpPr>
        <p:grpSpPr>
          <a:xfrm>
            <a:off x="457352" y="1258913"/>
            <a:ext cx="602564" cy="377174"/>
            <a:chOff x="457200" y="1466425"/>
            <a:chExt cx="776900" cy="486300"/>
          </a:xfrm>
        </p:grpSpPr>
        <p:sp>
          <p:nvSpPr>
            <p:cNvPr id="1443" name="Google Shape;1443;p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44" name="Google Shape;1444;p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5" name="Google Shape;1445;p82"/>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6" name="Google Shape;1446;p82"/>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7" name="Google Shape;1447;p82"/>
          <p:cNvGrpSpPr/>
          <p:nvPr/>
        </p:nvGrpSpPr>
        <p:grpSpPr>
          <a:xfrm>
            <a:off x="457240" y="1697017"/>
            <a:ext cx="602564" cy="377174"/>
            <a:chOff x="457200" y="1466425"/>
            <a:chExt cx="776900" cy="486300"/>
          </a:xfrm>
        </p:grpSpPr>
        <p:sp>
          <p:nvSpPr>
            <p:cNvPr id="1448" name="Google Shape;1448;p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49" name="Google Shape;1449;p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82"/>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1451" name="Shape 1451"/>
        <p:cNvGrpSpPr/>
        <p:nvPr/>
      </p:nvGrpSpPr>
      <p:grpSpPr>
        <a:xfrm>
          <a:off x="0" y="0"/>
          <a:ext cx="0" cy="0"/>
          <a:chOff x="0" y="0"/>
          <a:chExt cx="0" cy="0"/>
        </a:xfrm>
      </p:grpSpPr>
      <p:sp>
        <p:nvSpPr>
          <p:cNvPr id="1452" name="Google Shape;1452;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3" name="Google Shape;1453;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4" name="Google Shape;1454;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55" name="Google Shape;145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56" name="Google Shape;1456;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7" name="Google Shape;1457;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8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9" name="Google Shape;1459;p83"/>
          <p:cNvGrpSpPr/>
          <p:nvPr/>
        </p:nvGrpSpPr>
        <p:grpSpPr>
          <a:xfrm>
            <a:off x="457427" y="3873038"/>
            <a:ext cx="602564" cy="377174"/>
            <a:chOff x="457200" y="1466425"/>
            <a:chExt cx="776900" cy="486300"/>
          </a:xfrm>
        </p:grpSpPr>
        <p:sp>
          <p:nvSpPr>
            <p:cNvPr id="1460" name="Google Shape;1460;p8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61" name="Google Shape;1461;p8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8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3" name="Google Shape;1463;p8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83"/>
          <p:cNvGrpSpPr/>
          <p:nvPr/>
        </p:nvGrpSpPr>
        <p:grpSpPr>
          <a:xfrm>
            <a:off x="457315" y="4311142"/>
            <a:ext cx="602564" cy="377174"/>
            <a:chOff x="457200" y="1466425"/>
            <a:chExt cx="776900" cy="486300"/>
          </a:xfrm>
        </p:grpSpPr>
        <p:sp>
          <p:nvSpPr>
            <p:cNvPr id="1465" name="Google Shape;1465;p8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66" name="Google Shape;1466;p8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8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8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83"/>
          <p:cNvGrpSpPr/>
          <p:nvPr/>
        </p:nvGrpSpPr>
        <p:grpSpPr>
          <a:xfrm>
            <a:off x="457377" y="2996663"/>
            <a:ext cx="602564" cy="377174"/>
            <a:chOff x="457200" y="1466425"/>
            <a:chExt cx="776900" cy="486300"/>
          </a:xfrm>
        </p:grpSpPr>
        <p:sp>
          <p:nvSpPr>
            <p:cNvPr id="1470" name="Google Shape;1470;p8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71" name="Google Shape;1471;p8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8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8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 name="Google Shape;1474;p83"/>
          <p:cNvGrpSpPr/>
          <p:nvPr/>
        </p:nvGrpSpPr>
        <p:grpSpPr>
          <a:xfrm>
            <a:off x="457265" y="3434767"/>
            <a:ext cx="602564" cy="377174"/>
            <a:chOff x="457200" y="1466425"/>
            <a:chExt cx="776900" cy="486300"/>
          </a:xfrm>
        </p:grpSpPr>
        <p:sp>
          <p:nvSpPr>
            <p:cNvPr id="1475" name="Google Shape;1475;p8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76" name="Google Shape;1476;p8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8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8" name="Google Shape;1478;p8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83"/>
          <p:cNvGrpSpPr/>
          <p:nvPr/>
        </p:nvGrpSpPr>
        <p:grpSpPr>
          <a:xfrm>
            <a:off x="457402" y="2135288"/>
            <a:ext cx="602564" cy="377174"/>
            <a:chOff x="457200" y="1466425"/>
            <a:chExt cx="776900" cy="486300"/>
          </a:xfrm>
        </p:grpSpPr>
        <p:sp>
          <p:nvSpPr>
            <p:cNvPr id="1480" name="Google Shape;1480;p8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81" name="Google Shape;1481;p8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83"/>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3" name="Google Shape;1483;p8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83"/>
          <p:cNvGrpSpPr/>
          <p:nvPr/>
        </p:nvGrpSpPr>
        <p:grpSpPr>
          <a:xfrm>
            <a:off x="457290" y="2573392"/>
            <a:ext cx="602564" cy="377174"/>
            <a:chOff x="457200" y="1466425"/>
            <a:chExt cx="776900" cy="486300"/>
          </a:xfrm>
        </p:grpSpPr>
        <p:sp>
          <p:nvSpPr>
            <p:cNvPr id="1485" name="Google Shape;1485;p8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86" name="Google Shape;1486;p8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83"/>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8" name="Google Shape;1488;p8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83"/>
          <p:cNvGrpSpPr/>
          <p:nvPr/>
        </p:nvGrpSpPr>
        <p:grpSpPr>
          <a:xfrm>
            <a:off x="457352" y="1258913"/>
            <a:ext cx="602564" cy="377174"/>
            <a:chOff x="457200" y="1466425"/>
            <a:chExt cx="776900" cy="486300"/>
          </a:xfrm>
        </p:grpSpPr>
        <p:sp>
          <p:nvSpPr>
            <p:cNvPr id="1490" name="Google Shape;1490;p8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91" name="Google Shape;1491;p8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2" name="Google Shape;1492;p83"/>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3" name="Google Shape;1493;p8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4" name="Google Shape;1494;p83"/>
          <p:cNvGrpSpPr/>
          <p:nvPr/>
        </p:nvGrpSpPr>
        <p:grpSpPr>
          <a:xfrm>
            <a:off x="457240" y="1697017"/>
            <a:ext cx="602564" cy="377174"/>
            <a:chOff x="457200" y="1466425"/>
            <a:chExt cx="776900" cy="486300"/>
          </a:xfrm>
        </p:grpSpPr>
        <p:sp>
          <p:nvSpPr>
            <p:cNvPr id="1495" name="Google Shape;1495;p8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96" name="Google Shape;1496;p8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83"/>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1498" name="Shape 1498"/>
        <p:cNvGrpSpPr/>
        <p:nvPr/>
      </p:nvGrpSpPr>
      <p:grpSpPr>
        <a:xfrm>
          <a:off x="0" y="0"/>
          <a:ext cx="0" cy="0"/>
          <a:chOff x="0" y="0"/>
          <a:chExt cx="0" cy="0"/>
        </a:xfrm>
      </p:grpSpPr>
      <p:sp>
        <p:nvSpPr>
          <p:cNvPr id="1499" name="Google Shape;1499;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1" name="Google Shape;1501;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2" name="Google Shape;1502;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3" name="Google Shape;1503;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4" name="Google Shape;1504;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05" name="Google Shape;1505;p84"/>
          <p:cNvGrpSpPr/>
          <p:nvPr/>
        </p:nvGrpSpPr>
        <p:grpSpPr>
          <a:xfrm>
            <a:off x="457181" y="1345103"/>
            <a:ext cx="533372" cy="533480"/>
            <a:chOff x="457200" y="1378813"/>
            <a:chExt cx="695400" cy="695450"/>
          </a:xfrm>
        </p:grpSpPr>
        <p:sp>
          <p:nvSpPr>
            <p:cNvPr id="1506" name="Google Shape;1506;p8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07" name="Google Shape;1507;p84"/>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8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4"/>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10" name="Google Shape;1510;p84"/>
          <p:cNvGrpSpPr/>
          <p:nvPr/>
        </p:nvGrpSpPr>
        <p:grpSpPr>
          <a:xfrm>
            <a:off x="3228956" y="1345103"/>
            <a:ext cx="533372" cy="533480"/>
            <a:chOff x="457200" y="1378813"/>
            <a:chExt cx="695400" cy="695450"/>
          </a:xfrm>
        </p:grpSpPr>
        <p:sp>
          <p:nvSpPr>
            <p:cNvPr id="1511" name="Google Shape;1511;p8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512" name="Google Shape;1512;p84"/>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3" name="Google Shape;1513;p8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4"/>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15" name="Google Shape;1515;p84"/>
          <p:cNvGrpSpPr/>
          <p:nvPr/>
        </p:nvGrpSpPr>
        <p:grpSpPr>
          <a:xfrm>
            <a:off x="6134081" y="1345853"/>
            <a:ext cx="533372" cy="533480"/>
            <a:chOff x="457200" y="1378813"/>
            <a:chExt cx="695400" cy="695450"/>
          </a:xfrm>
        </p:grpSpPr>
        <p:sp>
          <p:nvSpPr>
            <p:cNvPr id="1516" name="Google Shape;1516;p8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517" name="Google Shape;1517;p84"/>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8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4"/>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1520" name="Shape 1520"/>
        <p:cNvGrpSpPr/>
        <p:nvPr/>
      </p:nvGrpSpPr>
      <p:grpSpPr>
        <a:xfrm>
          <a:off x="0" y="0"/>
          <a:ext cx="0" cy="0"/>
          <a:chOff x="0" y="0"/>
          <a:chExt cx="0" cy="0"/>
        </a:xfrm>
      </p:grpSpPr>
      <p:pic>
        <p:nvPicPr>
          <p:cNvPr id="1521" name="Google Shape;1521;p85"/>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522" name="Google Shape;1522;p85"/>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4" name="Google Shape;15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5" name="Google Shape;15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6" name="Google Shape;15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7" name="Google Shape;15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8" name="Google Shape;15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29" name="Google Shape;1529;p85"/>
          <p:cNvGrpSpPr/>
          <p:nvPr/>
        </p:nvGrpSpPr>
        <p:grpSpPr>
          <a:xfrm>
            <a:off x="457206" y="1421303"/>
            <a:ext cx="533372" cy="533480"/>
            <a:chOff x="457200" y="1378813"/>
            <a:chExt cx="695400" cy="695450"/>
          </a:xfrm>
        </p:grpSpPr>
        <p:sp>
          <p:nvSpPr>
            <p:cNvPr id="1530" name="Google Shape;1530;p85"/>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31" name="Google Shape;1531;p85"/>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85"/>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5"/>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5"/>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5" name="Google Shape;1535;p85"/>
          <p:cNvGrpSpPr/>
          <p:nvPr/>
        </p:nvGrpSpPr>
        <p:grpSpPr>
          <a:xfrm>
            <a:off x="4936306" y="1423553"/>
            <a:ext cx="533372" cy="533480"/>
            <a:chOff x="457200" y="1378813"/>
            <a:chExt cx="695400" cy="695450"/>
          </a:xfrm>
        </p:grpSpPr>
        <p:sp>
          <p:nvSpPr>
            <p:cNvPr id="1536" name="Google Shape;1536;p85"/>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37" name="Google Shape;1537;p85"/>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85"/>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9" name="Google Shape;1539;p85"/>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1540" name="Shape 1540"/>
        <p:cNvGrpSpPr/>
        <p:nvPr/>
      </p:nvGrpSpPr>
      <p:grpSpPr>
        <a:xfrm>
          <a:off x="0" y="0"/>
          <a:ext cx="0" cy="0"/>
          <a:chOff x="0" y="0"/>
          <a:chExt cx="0" cy="0"/>
        </a:xfrm>
      </p:grpSpPr>
      <p:sp>
        <p:nvSpPr>
          <p:cNvPr id="1541" name="Google Shape;1541;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6"/>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48" name="Google Shape;1548;p86"/>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6"/>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6"/>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6"/>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6"/>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53" name="Google Shape;1553;p86"/>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54" name="Google Shape;1554;p86"/>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6"/>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6"/>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6"/>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6"/>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59" name="Google Shape;1559;p86"/>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60" name="Google Shape;1560;p86"/>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6"/>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6"/>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3" name="Google Shape;1563;p86"/>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64" name="Google Shape;1564;p86"/>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6"/>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6"/>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1567" name="Shape 1567"/>
        <p:cNvGrpSpPr/>
        <p:nvPr/>
      </p:nvGrpSpPr>
      <p:grpSpPr>
        <a:xfrm>
          <a:off x="0" y="0"/>
          <a:ext cx="0" cy="0"/>
          <a:chOff x="0" y="0"/>
          <a:chExt cx="0" cy="0"/>
        </a:xfrm>
      </p:grpSpPr>
      <p:sp>
        <p:nvSpPr>
          <p:cNvPr id="1568" name="Google Shape;1568;p8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1" name="Google Shape;157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2" name="Google Shape;157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73" name="Google Shape;157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4" name="Google Shape;157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1" name="Google Shape;1581;p8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82" name="Google Shape;1582;p87"/>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83" name="Google Shape;1583;p87"/>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84" name="Google Shape;1584;p87"/>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85" name="Google Shape;1585;p87"/>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1586" name="Shape 1586"/>
        <p:cNvGrpSpPr/>
        <p:nvPr/>
      </p:nvGrpSpPr>
      <p:grpSpPr>
        <a:xfrm>
          <a:off x="0" y="0"/>
          <a:ext cx="0" cy="0"/>
          <a:chOff x="0" y="0"/>
          <a:chExt cx="0" cy="0"/>
        </a:xfrm>
      </p:grpSpPr>
      <p:sp>
        <p:nvSpPr>
          <p:cNvPr id="1587" name="Google Shape;1587;p8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0" name="Google Shape;1590;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1" name="Google Shape;1591;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2" name="Google Shape;1592;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93" name="Google Shape;1593;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9" name="Google Shape;1599;p8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0" name="Google Shape;1600;p8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1" name="Google Shape;1601;p8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602" name="Google Shape;1602;p88"/>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603" name="Google Shape;1603;p88"/>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604" name="Google Shape;1604;p8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1605" name="Shape 1605"/>
        <p:cNvGrpSpPr/>
        <p:nvPr/>
      </p:nvGrpSpPr>
      <p:grpSpPr>
        <a:xfrm>
          <a:off x="0" y="0"/>
          <a:ext cx="0" cy="0"/>
          <a:chOff x="0" y="0"/>
          <a:chExt cx="0" cy="0"/>
        </a:xfrm>
      </p:grpSpPr>
      <p:sp>
        <p:nvSpPr>
          <p:cNvPr id="1606" name="Google Shape;1606;p8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9" name="Google Shape;160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0" name="Google Shape;161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1" name="Google Shape;161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2" name="Google Shape;161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9" name="Google Shape;1619;p8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9"/>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621" name="Google Shape;1621;p89"/>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622" name="Google Shape;1622;p89"/>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623" name="Google Shape;1623;p89"/>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1624" name="Shape 1624"/>
        <p:cNvGrpSpPr/>
        <p:nvPr/>
      </p:nvGrpSpPr>
      <p:grpSpPr>
        <a:xfrm>
          <a:off x="0" y="0"/>
          <a:ext cx="0" cy="0"/>
          <a:chOff x="0" y="0"/>
          <a:chExt cx="0" cy="0"/>
        </a:xfrm>
      </p:grpSpPr>
      <p:sp>
        <p:nvSpPr>
          <p:cNvPr id="1625" name="Google Shape;1625;p9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7" name="Google Shape;1627;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8" name="Google Shape;1628;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9" name="Google Shape;1629;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0" name="Google Shape;1630;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1" name="Google Shape;1631;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2" name="Google Shape;1632;p9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9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9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9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9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9" name="Google Shape;1639;p90"/>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640" name="Google Shape;1640;p90"/>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641" name="Google Shape;1641;p90"/>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642" name="Google Shape;1642;p90"/>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1643" name="Shape 1643"/>
        <p:cNvGrpSpPr/>
        <p:nvPr/>
      </p:nvGrpSpPr>
      <p:grpSpPr>
        <a:xfrm>
          <a:off x="0" y="0"/>
          <a:ext cx="0" cy="0"/>
          <a:chOff x="0" y="0"/>
          <a:chExt cx="0" cy="0"/>
        </a:xfrm>
      </p:grpSpPr>
      <p:sp>
        <p:nvSpPr>
          <p:cNvPr id="1644" name="Google Shape;1644;p9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9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9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9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9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9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9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9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91"/>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61" name="Google Shape;1661;p91"/>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62" name="Google Shape;1662;p91"/>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63" name="Google Shape;1663;p91"/>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64" name="Google Shape;1664;p91"/>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8979000" cy="34350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1665" name="Shape 1665"/>
        <p:cNvGrpSpPr/>
        <p:nvPr/>
      </p:nvGrpSpPr>
      <p:grpSpPr>
        <a:xfrm>
          <a:off x="0" y="0"/>
          <a:ext cx="0" cy="0"/>
          <a:chOff x="0" y="0"/>
          <a:chExt cx="0" cy="0"/>
        </a:xfrm>
      </p:grpSpPr>
      <p:sp>
        <p:nvSpPr>
          <p:cNvPr id="1666" name="Google Shape;1666;p9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9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9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9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9" name="Google Shape;1679;p9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9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2" name="Google Shape;1682;p9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83" name="Google Shape;1683;p92"/>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84" name="Google Shape;1684;p9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85" name="Google Shape;1685;p92"/>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86" name="Google Shape;1686;p9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1687" name="Shape 1687"/>
        <p:cNvGrpSpPr/>
        <p:nvPr/>
      </p:nvGrpSpPr>
      <p:grpSpPr>
        <a:xfrm>
          <a:off x="0" y="0"/>
          <a:ext cx="0" cy="0"/>
          <a:chOff x="0" y="0"/>
          <a:chExt cx="0" cy="0"/>
        </a:xfrm>
      </p:grpSpPr>
      <p:sp>
        <p:nvSpPr>
          <p:cNvPr id="1688" name="Google Shape;1688;p9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0" name="Google Shape;169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1" name="Google Shape;169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2" name="Google Shape;169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3" name="Google Shape;169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4" name="Google Shape;169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5" name="Google Shape;1695;p9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6" name="Google Shape;1696;p9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0" name="Google Shape;1700;p9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1" name="Google Shape;1701;p9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9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4" name="Google Shape;1704;p93"/>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705" name="Google Shape;1705;p93"/>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706" name="Google Shape;1706;p93"/>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707" name="Google Shape;1707;p93"/>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708" name="Google Shape;1708;p93"/>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1709" name="Shape 1709"/>
        <p:cNvGrpSpPr/>
        <p:nvPr/>
      </p:nvGrpSpPr>
      <p:grpSpPr>
        <a:xfrm>
          <a:off x="0" y="0"/>
          <a:ext cx="0" cy="0"/>
          <a:chOff x="0" y="0"/>
          <a:chExt cx="0" cy="0"/>
        </a:xfrm>
      </p:grpSpPr>
      <p:sp>
        <p:nvSpPr>
          <p:cNvPr id="1710" name="Google Shape;1710;p9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3" name="Google Shape;171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14" name="Google Shape;171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15" name="Google Shape;171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16" name="Google Shape;171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7" name="Google Shape;1717;p9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9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9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9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9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9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9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26" name="Google Shape;1726;p94"/>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727" name="Google Shape;1727;p94"/>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728" name="Google Shape;1728;p94"/>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729" name="Google Shape;1729;p94"/>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730" name="Google Shape;1730;p94"/>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1731" name="Shape 1731"/>
        <p:cNvGrpSpPr/>
        <p:nvPr/>
      </p:nvGrpSpPr>
      <p:grpSpPr>
        <a:xfrm>
          <a:off x="0" y="0"/>
          <a:ext cx="0" cy="0"/>
          <a:chOff x="0" y="0"/>
          <a:chExt cx="0" cy="0"/>
        </a:xfrm>
      </p:grpSpPr>
      <p:sp>
        <p:nvSpPr>
          <p:cNvPr id="1732" name="Google Shape;1732;p9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35" name="Google Shape;1735;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36" name="Google Shape;173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7" name="Google Shape;1737;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38" name="Google Shape;1738;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9" name="Google Shape;1739;p95"/>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0" name="Google Shape;1740;p9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9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9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9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9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6" name="Google Shape;1746;p9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0" name="Google Shape;1750;p95"/>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51" name="Google Shape;1751;p95"/>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752" name="Google Shape;1752;p95"/>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53" name="Google Shape;1753;p95"/>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754" name="Google Shape;1754;p95"/>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55" name="Google Shape;1755;p95"/>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1756" name="Shape 1756"/>
        <p:cNvGrpSpPr/>
        <p:nvPr/>
      </p:nvGrpSpPr>
      <p:grpSpPr>
        <a:xfrm>
          <a:off x="0" y="0"/>
          <a:ext cx="0" cy="0"/>
          <a:chOff x="0" y="0"/>
          <a:chExt cx="0" cy="0"/>
        </a:xfrm>
      </p:grpSpPr>
      <p:sp>
        <p:nvSpPr>
          <p:cNvPr id="1757" name="Google Shape;1757;p9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0" name="Google Shape;1760;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61" name="Google Shape;1761;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62" name="Google Shape;1762;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63" name="Google Shape;1763;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4" name="Google Shape;1764;p9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5" name="Google Shape;1765;p9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9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9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9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9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1" name="Google Shape;1771;p9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75" name="Google Shape;1775;p9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76" name="Google Shape;1776;p96"/>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77" name="Google Shape;1777;p9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78" name="Google Shape;1778;p96"/>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79" name="Google Shape;1779;p9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80" name="Google Shape;1780;p96"/>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1781" name="Shape 1781"/>
        <p:cNvGrpSpPr/>
        <p:nvPr/>
      </p:nvGrpSpPr>
      <p:grpSpPr>
        <a:xfrm>
          <a:off x="0" y="0"/>
          <a:ext cx="0" cy="0"/>
          <a:chOff x="0" y="0"/>
          <a:chExt cx="0" cy="0"/>
        </a:xfrm>
      </p:grpSpPr>
      <p:sp>
        <p:nvSpPr>
          <p:cNvPr id="1782" name="Google Shape;1782;p9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5" name="Google Shape;178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6" name="Google Shape;178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7" name="Google Shape;178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8" name="Google Shape;178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9" name="Google Shape;1789;p9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0" name="Google Shape;1790;p9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9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9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9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9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7" name="Google Shape;1797;p9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8" name="Google Shape;1798;p9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9" name="Google Shape;1799;p9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00" name="Google Shape;1800;p97"/>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801" name="Google Shape;1801;p97"/>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802" name="Google Shape;1802;p97"/>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803" name="Google Shape;1803;p97"/>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804" name="Google Shape;1804;p97"/>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805" name="Google Shape;1805;p97"/>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1806" name="Shape 1806"/>
        <p:cNvGrpSpPr/>
        <p:nvPr/>
      </p:nvGrpSpPr>
      <p:grpSpPr>
        <a:xfrm>
          <a:off x="0" y="0"/>
          <a:ext cx="0" cy="0"/>
          <a:chOff x="0" y="0"/>
          <a:chExt cx="0" cy="0"/>
        </a:xfrm>
      </p:grpSpPr>
      <p:sp>
        <p:nvSpPr>
          <p:cNvPr id="1807" name="Google Shape;1807;p9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9" name="Google Shape;1809;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10" name="Google Shape;1810;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11" name="Google Shape;1811;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12" name="Google Shape;1812;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13" name="Google Shape;1813;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5" name="Google Shape;1815;p9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9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1" name="Google Shape;1821;p9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2" name="Google Shape;1822;p9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3" name="Google Shape;1823;p9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25" name="Google Shape;1825;p98"/>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826" name="Google Shape;1826;p98"/>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827" name="Google Shape;1827;p98"/>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828" name="Google Shape;1828;p98"/>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829" name="Google Shape;1829;p98"/>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830" name="Google Shape;1830;p98"/>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1831" name="Shape 1831"/>
        <p:cNvGrpSpPr/>
        <p:nvPr/>
      </p:nvGrpSpPr>
      <p:grpSpPr>
        <a:xfrm>
          <a:off x="0" y="0"/>
          <a:ext cx="0" cy="0"/>
          <a:chOff x="0" y="0"/>
          <a:chExt cx="0" cy="0"/>
        </a:xfrm>
      </p:grpSpPr>
      <p:sp>
        <p:nvSpPr>
          <p:cNvPr id="1832" name="Google Shape;1832;p9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35" name="Google Shape;1835;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6" name="Google Shape;1836;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7" name="Google Shape;1837;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8" name="Google Shape;1838;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9" name="Google Shape;1839;p9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6" name="Google Shape;1846;p9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8" name="Google Shape;1848;p9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0" name="Google Shape;1850;p9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52" name="Google Shape;1852;p99"/>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53" name="Google Shape;1853;p99"/>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854" name="Google Shape;1854;p99"/>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55" name="Google Shape;1855;p99"/>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856" name="Google Shape;1856;p99"/>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57" name="Google Shape;1857;p99"/>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858" name="Google Shape;1858;p99"/>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1859" name="Shape 1859"/>
        <p:cNvGrpSpPr/>
        <p:nvPr/>
      </p:nvGrpSpPr>
      <p:grpSpPr>
        <a:xfrm>
          <a:off x="0" y="0"/>
          <a:ext cx="0" cy="0"/>
          <a:chOff x="0" y="0"/>
          <a:chExt cx="0" cy="0"/>
        </a:xfrm>
      </p:grpSpPr>
      <p:sp>
        <p:nvSpPr>
          <p:cNvPr id="1860" name="Google Shape;1860;p10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63" name="Google Shape;1863;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4" name="Google Shape;1864;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5" name="Google Shape;1865;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6" name="Google Shape;1866;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7" name="Google Shape;1867;p10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10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10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10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0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4" name="Google Shape;1874;p10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0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6" name="Google Shape;1876;p10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0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8" name="Google Shape;1878;p10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0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80" name="Google Shape;1880;p10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81" name="Google Shape;1881;p100"/>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82" name="Google Shape;1882;p10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83" name="Google Shape;1883;p100"/>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84" name="Google Shape;1884;p10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85" name="Google Shape;1885;p100"/>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86" name="Google Shape;1886;p10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1887" name="Shape 1887"/>
        <p:cNvGrpSpPr/>
        <p:nvPr/>
      </p:nvGrpSpPr>
      <p:grpSpPr>
        <a:xfrm>
          <a:off x="0" y="0"/>
          <a:ext cx="0" cy="0"/>
          <a:chOff x="0" y="0"/>
          <a:chExt cx="0" cy="0"/>
        </a:xfrm>
      </p:grpSpPr>
      <p:sp>
        <p:nvSpPr>
          <p:cNvPr id="1888" name="Google Shape;1888;p10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1" name="Google Shape;1891;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92" name="Google Shape;1892;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93" name="Google Shape;1893;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94" name="Google Shape;1894;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5" name="Google Shape;1895;p10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10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0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10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0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10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0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10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0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4" name="Google Shape;1904;p10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0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6" name="Google Shape;1906;p10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0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8" name="Google Shape;1908;p101"/>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909" name="Google Shape;1909;p101"/>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910" name="Google Shape;1910;p101"/>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911" name="Google Shape;1911;p101"/>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912" name="Google Shape;1912;p101"/>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913" name="Google Shape;1913;p101"/>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914" name="Google Shape;1914;p101"/>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1.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6.xml"/><Relationship Id="rId42" Type="http://schemas.openxmlformats.org/officeDocument/2006/relationships/slideLayout" Target="../slideLayouts/slideLayout98.xml"/><Relationship Id="rId41" Type="http://schemas.openxmlformats.org/officeDocument/2006/relationships/slideLayout" Target="../slideLayouts/slideLayout97.xml"/><Relationship Id="rId44" Type="http://schemas.openxmlformats.org/officeDocument/2006/relationships/slideLayout" Target="../slideLayouts/slideLayout100.xml"/><Relationship Id="rId43" Type="http://schemas.openxmlformats.org/officeDocument/2006/relationships/slideLayout" Target="../slideLayouts/slideLayout99.xml"/><Relationship Id="rId46" Type="http://schemas.openxmlformats.org/officeDocument/2006/relationships/slideLayout" Target="../slideLayouts/slideLayout102.xml"/><Relationship Id="rId45" Type="http://schemas.openxmlformats.org/officeDocument/2006/relationships/slideLayout" Target="../slideLayouts/slideLayout101.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48" Type="http://schemas.openxmlformats.org/officeDocument/2006/relationships/slideLayout" Target="../slideLayouts/slideLayout104.xml"/><Relationship Id="rId47" Type="http://schemas.openxmlformats.org/officeDocument/2006/relationships/slideLayout" Target="../slideLayouts/slideLayout103.xml"/><Relationship Id="rId49" Type="http://schemas.openxmlformats.org/officeDocument/2006/relationships/slideLayout" Target="../slideLayouts/slideLayout10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33" Type="http://schemas.openxmlformats.org/officeDocument/2006/relationships/slideLayout" Target="../slideLayouts/slideLayout89.xml"/><Relationship Id="rId32" Type="http://schemas.openxmlformats.org/officeDocument/2006/relationships/slideLayout" Target="../slideLayouts/slideLayout88.xml"/><Relationship Id="rId35" Type="http://schemas.openxmlformats.org/officeDocument/2006/relationships/slideLayout" Target="../slideLayouts/slideLayout91.xml"/><Relationship Id="rId34" Type="http://schemas.openxmlformats.org/officeDocument/2006/relationships/slideLayout" Target="../slideLayouts/slideLayout90.xml"/><Relationship Id="rId37" Type="http://schemas.openxmlformats.org/officeDocument/2006/relationships/slideLayout" Target="../slideLayouts/slideLayout93.xml"/><Relationship Id="rId36" Type="http://schemas.openxmlformats.org/officeDocument/2006/relationships/slideLayout" Target="../slideLayouts/slideLayout92.xml"/><Relationship Id="rId39" Type="http://schemas.openxmlformats.org/officeDocument/2006/relationships/slideLayout" Target="../slideLayouts/slideLayout95.xml"/><Relationship Id="rId38" Type="http://schemas.openxmlformats.org/officeDocument/2006/relationships/slideLayout" Target="../slideLayouts/slideLayout94.xml"/><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29" Type="http://schemas.openxmlformats.org/officeDocument/2006/relationships/slideLayout" Target="../slideLayouts/slideLayout85.xml"/><Relationship Id="rId51" Type="http://schemas.openxmlformats.org/officeDocument/2006/relationships/slideLayout" Target="../slideLayouts/slideLayout107.xml"/><Relationship Id="rId50" Type="http://schemas.openxmlformats.org/officeDocument/2006/relationships/slideLayout" Target="../slideLayouts/slideLayout106.xml"/><Relationship Id="rId53" Type="http://schemas.openxmlformats.org/officeDocument/2006/relationships/slideLayout" Target="../slideLayouts/slideLayout109.xml"/><Relationship Id="rId52" Type="http://schemas.openxmlformats.org/officeDocument/2006/relationships/slideLayout" Target="../slideLayouts/slideLayout108.xml"/><Relationship Id="rId11" Type="http://schemas.openxmlformats.org/officeDocument/2006/relationships/slideLayout" Target="../slideLayouts/slideLayout67.xml"/><Relationship Id="rId55" Type="http://schemas.openxmlformats.org/officeDocument/2006/relationships/slideLayout" Target="../slideLayouts/slideLayout111.xml"/><Relationship Id="rId10" Type="http://schemas.openxmlformats.org/officeDocument/2006/relationships/slideLayout" Target="../slideLayouts/slideLayout66.xml"/><Relationship Id="rId54" Type="http://schemas.openxmlformats.org/officeDocument/2006/relationships/slideLayout" Target="../slideLayouts/slideLayout110.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56" Type="http://schemas.openxmlformats.org/officeDocument/2006/relationships/theme" Target="../theme/theme3.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62" name="Shape 1062"/>
        <p:cNvGrpSpPr/>
        <p:nvPr/>
      </p:nvGrpSpPr>
      <p:grpSpPr>
        <a:xfrm>
          <a:off x="0" y="0"/>
          <a:ext cx="0" cy="0"/>
          <a:chOff x="0" y="0"/>
          <a:chExt cx="0" cy="0"/>
        </a:xfrm>
      </p:grpSpPr>
      <p:sp>
        <p:nvSpPr>
          <p:cNvPr id="1063" name="Google Shape;1063;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 id="2147483750" r:id="rId47"/>
    <p:sldLayoutId id="2147483751" r:id="rId48"/>
    <p:sldLayoutId id="2147483752" r:id="rId49"/>
    <p:sldLayoutId id="2147483753" r:id="rId50"/>
    <p:sldLayoutId id="2147483754" r:id="rId51"/>
    <p:sldLayoutId id="2147483755" r:id="rId52"/>
    <p:sldLayoutId id="2147483756" r:id="rId53"/>
    <p:sldLayoutId id="2147483757" r:id="rId54"/>
    <p:sldLayoutId id="2147483758" r:id="rId55"/>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04.png"/><Relationship Id="rId4" Type="http://schemas.openxmlformats.org/officeDocument/2006/relationships/image" Target="../media/image209.png"/><Relationship Id="rId5" Type="http://schemas.openxmlformats.org/officeDocument/2006/relationships/image" Target="../media/image2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10.png"/><Relationship Id="rId4" Type="http://schemas.openxmlformats.org/officeDocument/2006/relationships/image" Target="../media/image208.png"/><Relationship Id="rId5" Type="http://schemas.openxmlformats.org/officeDocument/2006/relationships/image" Target="../media/image20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12.png"/><Relationship Id="rId4" Type="http://schemas.openxmlformats.org/officeDocument/2006/relationships/image" Target="../media/image2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70.png"/><Relationship Id="rId4" Type="http://schemas.openxmlformats.org/officeDocument/2006/relationships/hyperlink" Target="http://www.youtube.com/watch?v=5ZDLqbCjads" TargetMode="External"/><Relationship Id="rId5" Type="http://schemas.openxmlformats.org/officeDocument/2006/relationships/image" Target="../media/image2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 Id="rId3" Type="http://schemas.openxmlformats.org/officeDocument/2006/relationships/image" Target="../media/image2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0.xml"/><Relationship Id="rId3" Type="http://schemas.openxmlformats.org/officeDocument/2006/relationships/image" Target="../media/image2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5.xml"/><Relationship Id="rId3" Type="http://schemas.openxmlformats.org/officeDocument/2006/relationships/image" Target="../media/image2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 Id="rId3" Type="http://schemas.openxmlformats.org/officeDocument/2006/relationships/image" Target="../media/image226.gif"/><Relationship Id="rId4" Type="http://schemas.openxmlformats.org/officeDocument/2006/relationships/image" Target="../media/image2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7.xml"/><Relationship Id="rId3" Type="http://schemas.openxmlformats.org/officeDocument/2006/relationships/image" Target="../media/image229.png"/><Relationship Id="rId4" Type="http://schemas.openxmlformats.org/officeDocument/2006/relationships/image" Target="../media/image118.png"/><Relationship Id="rId5" Type="http://schemas.openxmlformats.org/officeDocument/2006/relationships/image" Target="../media/image120.png"/><Relationship Id="rId6" Type="http://schemas.openxmlformats.org/officeDocument/2006/relationships/image" Target="../media/image1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8.xml"/><Relationship Id="rId3" Type="http://schemas.openxmlformats.org/officeDocument/2006/relationships/image" Target="../media/image2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9.xml"/><Relationship Id="rId3" Type="http://schemas.openxmlformats.org/officeDocument/2006/relationships/image" Target="../media/image232.png"/><Relationship Id="rId4" Type="http://schemas.openxmlformats.org/officeDocument/2006/relationships/image" Target="../media/image22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0.xml"/><Relationship Id="rId3" Type="http://schemas.openxmlformats.org/officeDocument/2006/relationships/image" Target="../media/image235.png"/><Relationship Id="rId4" Type="http://schemas.openxmlformats.org/officeDocument/2006/relationships/image" Target="../media/image226.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1.xml"/><Relationship Id="rId3" Type="http://schemas.openxmlformats.org/officeDocument/2006/relationships/image" Target="../media/image236.png"/><Relationship Id="rId4" Type="http://schemas.openxmlformats.org/officeDocument/2006/relationships/image" Target="../media/image226.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2.xml"/><Relationship Id="rId3" Type="http://schemas.openxmlformats.org/officeDocument/2006/relationships/image" Target="../media/image245.png"/><Relationship Id="rId4" Type="http://schemas.openxmlformats.org/officeDocument/2006/relationships/image" Target="../media/image266.png"/><Relationship Id="rId5" Type="http://schemas.openxmlformats.org/officeDocument/2006/relationships/image" Target="../media/image226.gif"/><Relationship Id="rId6" Type="http://schemas.openxmlformats.org/officeDocument/2006/relationships/image" Target="../media/image237.png"/><Relationship Id="rId7" Type="http://schemas.openxmlformats.org/officeDocument/2006/relationships/image" Target="../media/image2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4.xml"/><Relationship Id="rId3" Type="http://schemas.openxmlformats.org/officeDocument/2006/relationships/image" Target="../media/image243.png"/><Relationship Id="rId4" Type="http://schemas.openxmlformats.org/officeDocument/2006/relationships/image" Target="../media/image269.png"/><Relationship Id="rId5" Type="http://schemas.openxmlformats.org/officeDocument/2006/relationships/image" Target="../media/image118.png"/><Relationship Id="rId6" Type="http://schemas.openxmlformats.org/officeDocument/2006/relationships/image" Target="../media/image1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6.xml"/><Relationship Id="rId3" Type="http://schemas.openxmlformats.org/officeDocument/2006/relationships/image" Target="../media/image242.png"/><Relationship Id="rId4" Type="http://schemas.openxmlformats.org/officeDocument/2006/relationships/image" Target="../media/image2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8.xml"/><Relationship Id="rId3" Type="http://schemas.openxmlformats.org/officeDocument/2006/relationships/image" Target="../media/image263.png"/><Relationship Id="rId4" Type="http://schemas.openxmlformats.org/officeDocument/2006/relationships/image" Target="../media/image250.png"/><Relationship Id="rId5" Type="http://schemas.openxmlformats.org/officeDocument/2006/relationships/image" Target="../media/image254.png"/><Relationship Id="rId6" Type="http://schemas.openxmlformats.org/officeDocument/2006/relationships/image" Target="../media/image147.png"/><Relationship Id="rId7" Type="http://schemas.openxmlformats.org/officeDocument/2006/relationships/image" Target="../media/image153.png"/><Relationship Id="rId8" Type="http://schemas.openxmlformats.org/officeDocument/2006/relationships/image" Target="../media/image1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0.xml"/><Relationship Id="rId3" Type="http://schemas.openxmlformats.org/officeDocument/2006/relationships/image" Target="../media/image2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1.xml"/><Relationship Id="rId3" Type="http://schemas.openxmlformats.org/officeDocument/2006/relationships/image" Target="../media/image264.png"/><Relationship Id="rId4" Type="http://schemas.openxmlformats.org/officeDocument/2006/relationships/image" Target="../media/image118.png"/><Relationship Id="rId5" Type="http://schemas.openxmlformats.org/officeDocument/2006/relationships/image" Target="../media/image120.png"/><Relationship Id="rId6" Type="http://schemas.openxmlformats.org/officeDocument/2006/relationships/image" Target="../media/image2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2" name="Shape 2112"/>
        <p:cNvGrpSpPr/>
        <p:nvPr/>
      </p:nvGrpSpPr>
      <p:grpSpPr>
        <a:xfrm>
          <a:off x="0" y="0"/>
          <a:ext cx="0" cy="0"/>
          <a:chOff x="0" y="0"/>
          <a:chExt cx="0" cy="0"/>
        </a:xfrm>
      </p:grpSpPr>
      <p:sp>
        <p:nvSpPr>
          <p:cNvPr id="2113" name="Google Shape;2113;p11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solidFill>
                  <a:schemeClr val="lt1"/>
                </a:solidFill>
              </a:rPr>
              <a:t>Lesson 1.1</a:t>
            </a:r>
            <a:endParaRPr/>
          </a:p>
        </p:txBody>
      </p:sp>
      <p:sp>
        <p:nvSpPr>
          <p:cNvPr id="2114" name="Google Shape;2114;p114"/>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Welcome to FinTech!</a:t>
            </a:r>
            <a:endParaRPr/>
          </a:p>
        </p:txBody>
      </p:sp>
      <p:sp>
        <p:nvSpPr>
          <p:cNvPr id="2115" name="Google Shape;2115;p114"/>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6" name="Shape 2196"/>
        <p:cNvGrpSpPr/>
        <p:nvPr/>
      </p:nvGrpSpPr>
      <p:grpSpPr>
        <a:xfrm>
          <a:off x="0" y="0"/>
          <a:ext cx="0" cy="0"/>
          <a:chOff x="0" y="0"/>
          <a:chExt cx="0" cy="0"/>
        </a:xfrm>
      </p:grpSpPr>
      <p:sp>
        <p:nvSpPr>
          <p:cNvPr id="2197" name="Google Shape;2197;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8" name="Google Shape;2198;p12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Course Overview</a:t>
            </a:r>
            <a:endParaRPr/>
          </a:p>
        </p:txBody>
      </p:sp>
      <p:sp>
        <p:nvSpPr>
          <p:cNvPr id="2199" name="Google Shape;2199;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3" name="Shape 2203"/>
        <p:cNvGrpSpPr/>
        <p:nvPr/>
      </p:nvGrpSpPr>
      <p:grpSpPr>
        <a:xfrm>
          <a:off x="0" y="0"/>
          <a:ext cx="0" cy="0"/>
          <a:chOff x="0" y="0"/>
          <a:chExt cx="0" cy="0"/>
        </a:xfrm>
      </p:grpSpPr>
      <p:sp>
        <p:nvSpPr>
          <p:cNvPr id="2204" name="Google Shape;2204;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Curriculum Overview</a:t>
            </a:r>
            <a:endParaRPr>
              <a:solidFill>
                <a:schemeClr val="dk1"/>
              </a:solidFill>
            </a:endParaRPr>
          </a:p>
        </p:txBody>
      </p:sp>
      <p:sp>
        <p:nvSpPr>
          <p:cNvPr id="2205" name="Google Shape;2205;p124"/>
          <p:cNvSpPr/>
          <p:nvPr/>
        </p:nvSpPr>
        <p:spPr>
          <a:xfrm>
            <a:off x="433700" y="2872450"/>
            <a:ext cx="7723500" cy="1884900"/>
          </a:xfrm>
          <a:prstGeom prst="round2DiagRect">
            <a:avLst>
              <a:gd fmla="val 16667" name="adj1"/>
              <a:gd fmla="val 0" name="adj2"/>
            </a:avLst>
          </a:prstGeom>
          <a:solidFill>
            <a:srgbClr val="AFC0DC"/>
          </a:solidFill>
          <a:ln>
            <a:noFill/>
          </a:ln>
        </p:spPr>
        <p:txBody>
          <a:bodyPr anchorCtr="0" anchor="t" bIns="182875" lIns="182875" spcFirstLastPara="1" rIns="182875" wrap="square" tIns="182875">
            <a:noAutofit/>
          </a:bodyPr>
          <a:lstStyle/>
          <a:p>
            <a:pPr indent="0" lvl="0" marL="0" rtl="0" algn="l">
              <a:spcBef>
                <a:spcPts val="0"/>
              </a:spcBef>
              <a:spcAft>
                <a:spcPts val="0"/>
              </a:spcAft>
              <a:buClr>
                <a:schemeClr val="dk1"/>
              </a:buClr>
              <a:buFont typeface="Arial"/>
              <a:buNone/>
            </a:pPr>
            <a:r>
              <a:rPr b="1" lang="en" sz="1800">
                <a:solidFill>
                  <a:schemeClr val="dk1"/>
                </a:solidFill>
                <a:latin typeface="Roboto"/>
                <a:ea typeface="Roboto"/>
                <a:cs typeface="Roboto"/>
                <a:sym typeface="Roboto"/>
              </a:rPr>
              <a:t>Python and Financial Programming</a:t>
            </a:r>
            <a:br>
              <a:rPr b="1" lang="en" sz="1600" u="sng">
                <a:solidFill>
                  <a:schemeClr val="dk1"/>
                </a:solidFill>
                <a:latin typeface="Roboto"/>
                <a:ea typeface="Roboto"/>
                <a:cs typeface="Roboto"/>
                <a:sym typeface="Roboto"/>
              </a:rPr>
            </a:br>
            <a:r>
              <a:rPr lang="en" sz="1600">
                <a:solidFill>
                  <a:schemeClr val="dk1"/>
                </a:solidFill>
                <a:latin typeface="Roboto"/>
                <a:ea typeface="Roboto"/>
                <a:cs typeface="Roboto"/>
                <a:sym typeface="Roboto"/>
              </a:rPr>
              <a:t>Next, you’ll learn Python programming, focusing in-depth on</a:t>
            </a:r>
            <a:r>
              <a:rPr lang="en" sz="1600">
                <a:solidFill>
                  <a:schemeClr val="dk1"/>
                </a:solidFill>
                <a:latin typeface="Roboto"/>
                <a:ea typeface="Roboto"/>
                <a:cs typeface="Roboto"/>
                <a:sym typeface="Roboto"/>
              </a:rPr>
              <a:t> </a:t>
            </a:r>
            <a:r>
              <a:rPr lang="en" sz="1600">
                <a:solidFill>
                  <a:schemeClr val="dk1"/>
                </a:solidFill>
                <a:latin typeface="Roboto"/>
                <a:ea typeface="Roboto"/>
                <a:cs typeface="Roboto"/>
                <a:sym typeface="Roboto"/>
              </a:rPr>
              <a:t>the </a:t>
            </a:r>
            <a:r>
              <a:rPr lang="en" sz="1600">
                <a:solidFill>
                  <a:schemeClr val="dk1"/>
                </a:solidFill>
                <a:latin typeface="Roboto"/>
                <a:ea typeface="Roboto"/>
                <a:cs typeface="Roboto"/>
                <a:sym typeface="Roboto"/>
              </a:rPr>
              <a:t>core </a:t>
            </a:r>
            <a:r>
              <a:rPr lang="en" sz="1600">
                <a:solidFill>
                  <a:schemeClr val="dk1"/>
                </a:solidFill>
                <a:latin typeface="Roboto"/>
                <a:ea typeface="Roboto"/>
                <a:cs typeface="Roboto"/>
                <a:sym typeface="Roboto"/>
              </a:rPr>
              <a:t>libraries relevant to finance work. You will use APIs like Quandl to add live financial data </a:t>
            </a:r>
            <a:r>
              <a:rPr lang="en" sz="1600">
                <a:solidFill>
                  <a:schemeClr val="dk1"/>
                </a:solidFill>
                <a:latin typeface="Roboto"/>
                <a:ea typeface="Roboto"/>
                <a:cs typeface="Roboto"/>
                <a:sym typeface="Roboto"/>
              </a:rPr>
              <a:t>feeds </a:t>
            </a:r>
            <a:r>
              <a:rPr lang="en" sz="1600">
                <a:solidFill>
                  <a:schemeClr val="dk1"/>
                </a:solidFill>
                <a:latin typeface="Roboto"/>
                <a:ea typeface="Roboto"/>
                <a:cs typeface="Roboto"/>
                <a:sym typeface="Roboto"/>
              </a:rPr>
              <a:t>to your software projects. You’ll also use a variety of analytic tools to extract insights and create reports.</a:t>
            </a:r>
            <a:endParaRPr sz="1600">
              <a:solidFill>
                <a:schemeClr val="dk1"/>
              </a:solidFill>
              <a:latin typeface="Roboto"/>
              <a:ea typeface="Roboto"/>
              <a:cs typeface="Roboto"/>
              <a:sym typeface="Roboto"/>
            </a:endParaRPr>
          </a:p>
        </p:txBody>
      </p:sp>
      <p:sp>
        <p:nvSpPr>
          <p:cNvPr id="2206" name="Google Shape;2206;p124"/>
          <p:cNvSpPr/>
          <p:nvPr/>
        </p:nvSpPr>
        <p:spPr>
          <a:xfrm flipH="1">
            <a:off x="433691" y="835150"/>
            <a:ext cx="7723500" cy="1884900"/>
          </a:xfrm>
          <a:prstGeom prst="round2DiagRect">
            <a:avLst>
              <a:gd fmla="val 16667" name="adj1"/>
              <a:gd fmla="val 0" name="adj2"/>
            </a:avLst>
          </a:prstGeom>
          <a:solidFill>
            <a:srgbClr val="F7EF6A"/>
          </a:solidFill>
          <a:ln>
            <a:noFill/>
          </a:ln>
        </p:spPr>
        <p:txBody>
          <a:bodyPr anchorCtr="0" anchor="t" bIns="182875" lIns="182875" spcFirstLastPara="1" rIns="182875" wrap="square" tIns="182875">
            <a:noAutofit/>
          </a:bodyPr>
          <a:lstStyle/>
          <a:p>
            <a:pPr indent="0" lvl="0" marL="0" rtl="0" algn="l">
              <a:spcBef>
                <a:spcPts val="0"/>
              </a:spcBef>
              <a:spcAft>
                <a:spcPts val="0"/>
              </a:spcAft>
              <a:buClr>
                <a:schemeClr val="dk1"/>
              </a:buClr>
              <a:buFont typeface="Arial"/>
              <a:buNone/>
            </a:pPr>
            <a:r>
              <a:rPr b="1" lang="en" sz="1800">
                <a:solidFill>
                  <a:schemeClr val="dk1"/>
                </a:solidFill>
                <a:latin typeface="Roboto"/>
                <a:ea typeface="Roboto"/>
                <a:cs typeface="Roboto"/>
                <a:sym typeface="Roboto"/>
              </a:rPr>
              <a:t>Intro to FinTech</a:t>
            </a:r>
            <a:br>
              <a:rPr b="1" lang="en" sz="1600" u="sng">
                <a:solidFill>
                  <a:schemeClr val="dk1"/>
                </a:solidFill>
                <a:latin typeface="Roboto"/>
                <a:ea typeface="Roboto"/>
                <a:cs typeface="Roboto"/>
                <a:sym typeface="Roboto"/>
              </a:rPr>
            </a:br>
            <a:r>
              <a:rPr lang="en" sz="1600">
                <a:solidFill>
                  <a:schemeClr val="dk1"/>
                </a:solidFill>
                <a:latin typeface="Roboto"/>
                <a:ea typeface="Roboto"/>
                <a:cs typeface="Roboto"/>
                <a:sym typeface="Roboto"/>
              </a:rPr>
              <a:t>First, you’ll learn about the fundamental priorities of investment banks, traders, insurance agencies, and other players in the financial industry. You will also learn about the command line and GitHub to prepare for future programming assignments.</a:t>
            </a:r>
            <a:endParaRPr sz="1600">
              <a:solidFill>
                <a:schemeClr val="dk1"/>
              </a:solidFill>
              <a:latin typeface="Roboto"/>
              <a:ea typeface="Roboto"/>
              <a:cs typeface="Roboto"/>
              <a:sym typeface="Roboto"/>
            </a:endParaRPr>
          </a:p>
        </p:txBody>
      </p:sp>
      <p:sp>
        <p:nvSpPr>
          <p:cNvPr id="2207" name="Google Shape;2207;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1" name="Shape 2211"/>
        <p:cNvGrpSpPr/>
        <p:nvPr/>
      </p:nvGrpSpPr>
      <p:grpSpPr>
        <a:xfrm>
          <a:off x="0" y="0"/>
          <a:ext cx="0" cy="0"/>
          <a:chOff x="0" y="0"/>
          <a:chExt cx="0" cy="0"/>
        </a:xfrm>
      </p:grpSpPr>
      <p:sp>
        <p:nvSpPr>
          <p:cNvPr id="2212" name="Google Shape;2212;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3" name="Google Shape;2213;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Curriculum Overview</a:t>
            </a:r>
            <a:endParaRPr>
              <a:solidFill>
                <a:schemeClr val="dk1"/>
              </a:solidFill>
            </a:endParaRPr>
          </a:p>
        </p:txBody>
      </p:sp>
      <p:sp>
        <p:nvSpPr>
          <p:cNvPr id="2214" name="Google Shape;2214;p125"/>
          <p:cNvSpPr/>
          <p:nvPr/>
        </p:nvSpPr>
        <p:spPr>
          <a:xfrm>
            <a:off x="433700" y="2872450"/>
            <a:ext cx="7723500" cy="1884900"/>
          </a:xfrm>
          <a:prstGeom prst="round2DiagRect">
            <a:avLst>
              <a:gd fmla="val 16667" name="adj1"/>
              <a:gd fmla="val 0" name="adj2"/>
            </a:avLst>
          </a:prstGeom>
          <a:solidFill>
            <a:srgbClr val="AFC0DC"/>
          </a:solidFill>
          <a:ln>
            <a:noFill/>
          </a:ln>
        </p:spPr>
        <p:txBody>
          <a:bodyPr anchorCtr="0" anchor="t" bIns="182875" lIns="182875" spcFirstLastPara="1" rIns="182875" wrap="square" tIns="182875">
            <a:noAutofit/>
          </a:bodyPr>
          <a:lstStyle/>
          <a:p>
            <a:pPr indent="0" lvl="0" marL="0" rtl="0" algn="l">
              <a:spcBef>
                <a:spcPts val="0"/>
              </a:spcBef>
              <a:spcAft>
                <a:spcPts val="0"/>
              </a:spcAft>
              <a:buClr>
                <a:schemeClr val="dk1"/>
              </a:buClr>
              <a:buFont typeface="Arial"/>
              <a:buNone/>
            </a:pPr>
            <a:r>
              <a:rPr b="1" lang="en" sz="1800">
                <a:solidFill>
                  <a:schemeClr val="dk1"/>
                </a:solidFill>
                <a:latin typeface="Roboto"/>
                <a:ea typeface="Roboto"/>
                <a:cs typeface="Roboto"/>
                <a:sym typeface="Roboto"/>
              </a:rPr>
              <a:t>Advanced Topics: Big Data and Blockchain</a:t>
            </a:r>
            <a:br>
              <a:rPr b="1" lang="en" sz="1600" u="sng">
                <a:solidFill>
                  <a:schemeClr val="dk1"/>
                </a:solidFill>
                <a:latin typeface="Roboto"/>
                <a:ea typeface="Roboto"/>
                <a:cs typeface="Roboto"/>
                <a:sym typeface="Roboto"/>
              </a:rPr>
            </a:br>
            <a:r>
              <a:rPr lang="en" sz="1600">
                <a:solidFill>
                  <a:schemeClr val="dk1"/>
                </a:solidFill>
                <a:latin typeface="Roboto"/>
                <a:ea typeface="Roboto"/>
                <a:cs typeface="Roboto"/>
                <a:sym typeface="Roboto"/>
              </a:rPr>
              <a:t>The course will end with deep coverage of the big data and blockchain toolchains. You will use Python to complete challenges that involve building and using these toolchains for financial and regulatory benefit.</a:t>
            </a:r>
            <a:endParaRPr b="1" sz="1600">
              <a:solidFill>
                <a:schemeClr val="dk1"/>
              </a:solidFill>
              <a:latin typeface="Roboto"/>
              <a:ea typeface="Roboto"/>
              <a:cs typeface="Roboto"/>
              <a:sym typeface="Roboto"/>
            </a:endParaRPr>
          </a:p>
        </p:txBody>
      </p:sp>
      <p:sp>
        <p:nvSpPr>
          <p:cNvPr id="2215" name="Google Shape;2215;p125"/>
          <p:cNvSpPr/>
          <p:nvPr/>
        </p:nvSpPr>
        <p:spPr>
          <a:xfrm flipH="1">
            <a:off x="433691" y="835150"/>
            <a:ext cx="7723500" cy="1884900"/>
          </a:xfrm>
          <a:prstGeom prst="round2DiagRect">
            <a:avLst>
              <a:gd fmla="val 16667" name="adj1"/>
              <a:gd fmla="val 0" name="adj2"/>
            </a:avLst>
          </a:prstGeom>
          <a:solidFill>
            <a:srgbClr val="F7EF6A"/>
          </a:solidFill>
          <a:ln>
            <a:noFill/>
          </a:ln>
        </p:spPr>
        <p:txBody>
          <a:bodyPr anchorCtr="0" anchor="t" bIns="182875" lIns="182875" spcFirstLastPara="1" rIns="182875" wrap="square" tIns="182875">
            <a:noAutofit/>
          </a:bodyPr>
          <a:lstStyle/>
          <a:p>
            <a:pPr indent="0" lvl="0" marL="0" rtl="0" algn="l">
              <a:spcBef>
                <a:spcPts val="0"/>
              </a:spcBef>
              <a:spcAft>
                <a:spcPts val="0"/>
              </a:spcAft>
              <a:buClr>
                <a:schemeClr val="dk1"/>
              </a:buClr>
              <a:buFont typeface="Arial"/>
              <a:buNone/>
            </a:pPr>
            <a:r>
              <a:rPr b="1" lang="en" sz="1800">
                <a:solidFill>
                  <a:schemeClr val="dk1"/>
                </a:solidFill>
                <a:latin typeface="Roboto"/>
                <a:ea typeface="Roboto"/>
                <a:cs typeface="Roboto"/>
                <a:sym typeface="Roboto"/>
              </a:rPr>
              <a:t>Algorithms, Statistics, and Machine Learning</a:t>
            </a:r>
            <a:br>
              <a:rPr b="1" lang="en" sz="1600" u="sng">
                <a:solidFill>
                  <a:schemeClr val="dk1"/>
                </a:solidFill>
                <a:latin typeface="Roboto"/>
                <a:ea typeface="Roboto"/>
                <a:cs typeface="Roboto"/>
                <a:sym typeface="Roboto"/>
              </a:rPr>
            </a:br>
            <a:r>
              <a:rPr lang="en" sz="1600">
                <a:solidFill>
                  <a:schemeClr val="dk1"/>
                </a:solidFill>
                <a:latin typeface="Roboto"/>
                <a:ea typeface="Roboto"/>
                <a:cs typeface="Roboto"/>
                <a:sym typeface="Roboto"/>
              </a:rPr>
              <a:t>You will learn a variety of core algorithms, models, and forecasting tools, including Monte Carlo simulations, risk-data aggregation, portfolio theory, and regression. You’ll draw on this background as you apply machine learning concepts to financial challenges.</a:t>
            </a:r>
            <a:endParaRPr b="1" sz="18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9" name="Shape 2219"/>
        <p:cNvGrpSpPr/>
        <p:nvPr/>
      </p:nvGrpSpPr>
      <p:grpSpPr>
        <a:xfrm>
          <a:off x="0" y="0"/>
          <a:ext cx="0" cy="0"/>
          <a:chOff x="0" y="0"/>
          <a:chExt cx="0" cy="0"/>
        </a:xfrm>
      </p:grpSpPr>
      <p:sp>
        <p:nvSpPr>
          <p:cNvPr id="2220" name="Google Shape;2220;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Curriculum Breakdown by Week</a:t>
            </a:r>
            <a:endParaRPr/>
          </a:p>
        </p:txBody>
      </p:sp>
      <p:sp>
        <p:nvSpPr>
          <p:cNvPr id="2221" name="Google Shape;2221;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2" name="Google Shape;2222;p126"/>
          <p:cNvSpPr/>
          <p:nvPr/>
        </p:nvSpPr>
        <p:spPr>
          <a:xfrm>
            <a:off x="304800" y="730351"/>
            <a:ext cx="3886200" cy="445200"/>
          </a:xfrm>
          <a:prstGeom prst="rect">
            <a:avLst/>
          </a:prstGeom>
          <a:solidFill>
            <a:srgbClr val="AFC0DC">
              <a:alpha val="930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1000" u="sng">
                <a:solidFill>
                  <a:srgbClr val="000000"/>
                </a:solidFill>
                <a:latin typeface="Roboto"/>
                <a:ea typeface="Roboto"/>
                <a:cs typeface="Roboto"/>
                <a:sym typeface="Roboto"/>
              </a:rPr>
              <a:t>Unit 1: Intro to FinTech</a:t>
            </a:r>
            <a:endParaRPr sz="1000">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lang="en" sz="1000">
                <a:latin typeface="Roboto"/>
                <a:ea typeface="Roboto"/>
                <a:cs typeface="Roboto"/>
                <a:sym typeface="Roboto"/>
              </a:rPr>
              <a:t>1. Intro to FinTech and Finance</a:t>
            </a:r>
            <a:endParaRPr sz="1000">
              <a:latin typeface="Roboto"/>
              <a:ea typeface="Roboto"/>
              <a:cs typeface="Roboto"/>
              <a:sym typeface="Roboto"/>
            </a:endParaRPr>
          </a:p>
        </p:txBody>
      </p:sp>
      <p:sp>
        <p:nvSpPr>
          <p:cNvPr id="2223" name="Google Shape;2223;p126"/>
          <p:cNvSpPr/>
          <p:nvPr/>
        </p:nvSpPr>
        <p:spPr>
          <a:xfrm>
            <a:off x="304800" y="1234962"/>
            <a:ext cx="3886200" cy="1109100"/>
          </a:xfrm>
          <a:prstGeom prst="rect">
            <a:avLst/>
          </a:prstGeom>
          <a:solidFill>
            <a:srgbClr val="AFC0DC">
              <a:alpha val="930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000" u="sng">
                <a:solidFill>
                  <a:srgbClr val="000000"/>
                </a:solidFill>
                <a:latin typeface="Roboto"/>
                <a:ea typeface="Roboto"/>
                <a:cs typeface="Roboto"/>
                <a:sym typeface="Roboto"/>
              </a:rPr>
              <a:t>Units </a:t>
            </a:r>
            <a:r>
              <a:rPr b="1" lang="en" sz="1000" u="sng">
                <a:latin typeface="Roboto"/>
                <a:ea typeface="Roboto"/>
                <a:cs typeface="Roboto"/>
                <a:sym typeface="Roboto"/>
              </a:rPr>
              <a:t>2–7</a:t>
            </a:r>
            <a:r>
              <a:rPr b="1" lang="en" sz="1000" u="sng">
                <a:solidFill>
                  <a:srgbClr val="000000"/>
                </a:solidFill>
                <a:latin typeface="Roboto"/>
                <a:ea typeface="Roboto"/>
                <a:cs typeface="Roboto"/>
                <a:sym typeface="Roboto"/>
              </a:rPr>
              <a:t>: Python for Finance Deep</a:t>
            </a:r>
            <a:r>
              <a:rPr b="1" lang="en" sz="1000" u="sng">
                <a:latin typeface="Roboto"/>
                <a:ea typeface="Roboto"/>
                <a:cs typeface="Roboto"/>
                <a:sym typeface="Roboto"/>
              </a:rPr>
              <a:t> </a:t>
            </a:r>
            <a:r>
              <a:rPr b="1" lang="en" sz="1000" u="sng">
                <a:solidFill>
                  <a:srgbClr val="000000"/>
                </a:solidFill>
                <a:latin typeface="Roboto"/>
                <a:ea typeface="Roboto"/>
                <a:cs typeface="Roboto"/>
                <a:sym typeface="Roboto"/>
              </a:rPr>
              <a:t>Dive</a:t>
            </a:r>
            <a:endParaRPr sz="1000">
              <a:solidFill>
                <a:srgbClr val="000000"/>
              </a:solidFill>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2</a:t>
            </a:r>
            <a:r>
              <a:rPr lang="en" sz="1000">
                <a:solidFill>
                  <a:srgbClr val="000000"/>
                </a:solidFill>
                <a:latin typeface="Roboto"/>
                <a:ea typeface="Roboto"/>
                <a:cs typeface="Roboto"/>
                <a:sym typeface="Roboto"/>
              </a:rPr>
              <a:t>. Python Basics </a:t>
            </a:r>
            <a:endParaRPr sz="1000">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3</a:t>
            </a:r>
            <a:r>
              <a:rPr lang="en" sz="1000">
                <a:solidFill>
                  <a:srgbClr val="000000"/>
                </a:solidFill>
                <a:latin typeface="Roboto"/>
                <a:ea typeface="Roboto"/>
                <a:cs typeface="Roboto"/>
                <a:sym typeface="Roboto"/>
              </a:rPr>
              <a:t>. Python </a:t>
            </a:r>
            <a:r>
              <a:rPr lang="en" sz="1000">
                <a:latin typeface="Roboto"/>
                <a:ea typeface="Roboto"/>
                <a:cs typeface="Roboto"/>
                <a:sym typeface="Roboto"/>
              </a:rPr>
              <a:t>and </a:t>
            </a:r>
            <a:r>
              <a:rPr lang="en" sz="1000">
                <a:solidFill>
                  <a:srgbClr val="000000"/>
                </a:solidFill>
                <a:latin typeface="Roboto"/>
                <a:ea typeface="Roboto"/>
                <a:cs typeface="Roboto"/>
                <a:sym typeface="Roboto"/>
              </a:rPr>
              <a:t>Pandas + Review Day</a:t>
            </a:r>
            <a:endParaRPr sz="1000">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4</a:t>
            </a:r>
            <a:r>
              <a:rPr lang="en" sz="1000">
                <a:solidFill>
                  <a:srgbClr val="000000"/>
                </a:solidFill>
                <a:latin typeface="Roboto"/>
                <a:ea typeface="Roboto"/>
                <a:cs typeface="Roboto"/>
                <a:sym typeface="Roboto"/>
              </a:rPr>
              <a:t>. </a:t>
            </a:r>
            <a:r>
              <a:rPr lang="en" sz="1000">
                <a:latin typeface="Roboto"/>
                <a:ea typeface="Roboto"/>
                <a:cs typeface="Roboto"/>
                <a:sym typeface="Roboto"/>
              </a:rPr>
              <a:t>Pandas</a:t>
            </a:r>
            <a:r>
              <a:rPr lang="en" sz="1000">
                <a:solidFill>
                  <a:srgbClr val="000000"/>
                </a:solidFill>
                <a:latin typeface="Roboto"/>
                <a:ea typeface="Roboto"/>
                <a:cs typeface="Roboto"/>
                <a:sym typeface="Roboto"/>
              </a:rPr>
              <a:t> + Review Day</a:t>
            </a:r>
            <a:endParaRPr sz="1000">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5</a:t>
            </a:r>
            <a:r>
              <a:rPr lang="en" sz="1000">
                <a:solidFill>
                  <a:srgbClr val="000000"/>
                </a:solidFill>
                <a:latin typeface="Roboto"/>
                <a:ea typeface="Roboto"/>
                <a:cs typeface="Roboto"/>
                <a:sym typeface="Roboto"/>
              </a:rPr>
              <a:t>. </a:t>
            </a:r>
            <a:r>
              <a:rPr lang="en" sz="1000">
                <a:latin typeface="Roboto"/>
                <a:ea typeface="Roboto"/>
                <a:cs typeface="Roboto"/>
                <a:sym typeface="Roboto"/>
              </a:rPr>
              <a:t>APIs</a:t>
            </a:r>
            <a:endParaRPr sz="1000">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6</a:t>
            </a:r>
            <a:r>
              <a:rPr lang="en" sz="1000">
                <a:solidFill>
                  <a:srgbClr val="000000"/>
                </a:solidFill>
                <a:latin typeface="Roboto"/>
                <a:ea typeface="Roboto"/>
                <a:cs typeface="Roboto"/>
                <a:sym typeface="Roboto"/>
              </a:rPr>
              <a:t>. </a:t>
            </a:r>
            <a:r>
              <a:rPr lang="en" sz="1000">
                <a:latin typeface="Roboto"/>
                <a:ea typeface="Roboto"/>
                <a:cs typeface="Roboto"/>
                <a:sym typeface="Roboto"/>
              </a:rPr>
              <a:t>Data Visualization</a:t>
            </a:r>
            <a:endParaRPr sz="1000">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7. SQL</a:t>
            </a:r>
            <a:endParaRPr sz="1000">
              <a:latin typeface="Roboto"/>
              <a:ea typeface="Roboto"/>
              <a:cs typeface="Roboto"/>
              <a:sym typeface="Roboto"/>
            </a:endParaRPr>
          </a:p>
        </p:txBody>
      </p:sp>
      <p:sp>
        <p:nvSpPr>
          <p:cNvPr id="2224" name="Google Shape;2224;p126"/>
          <p:cNvSpPr/>
          <p:nvPr/>
        </p:nvSpPr>
        <p:spPr>
          <a:xfrm>
            <a:off x="304800" y="2408609"/>
            <a:ext cx="3886200" cy="554100"/>
          </a:xfrm>
          <a:prstGeom prst="rect">
            <a:avLst/>
          </a:prstGeom>
          <a:solidFill>
            <a:srgbClr val="AFC0DC">
              <a:alpha val="930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000" u="sng">
                <a:solidFill>
                  <a:srgbClr val="000000"/>
                </a:solidFill>
                <a:latin typeface="Roboto"/>
                <a:ea typeface="Roboto"/>
                <a:cs typeface="Roboto"/>
                <a:sym typeface="Roboto"/>
              </a:rPr>
              <a:t>Units </a:t>
            </a:r>
            <a:r>
              <a:rPr b="1" lang="en" sz="1000" u="sng">
                <a:latin typeface="Roboto"/>
                <a:ea typeface="Roboto"/>
                <a:cs typeface="Roboto"/>
                <a:sym typeface="Roboto"/>
              </a:rPr>
              <a:t>8</a:t>
            </a:r>
            <a:r>
              <a:rPr b="1" lang="en" sz="1000" u="sng">
                <a:latin typeface="Roboto"/>
                <a:ea typeface="Roboto"/>
                <a:cs typeface="Roboto"/>
                <a:sym typeface="Roboto"/>
              </a:rPr>
              <a:t>–9</a:t>
            </a:r>
            <a:r>
              <a:rPr b="1" lang="en" sz="1000" u="sng">
                <a:solidFill>
                  <a:srgbClr val="000000"/>
                </a:solidFill>
                <a:latin typeface="Roboto"/>
                <a:ea typeface="Roboto"/>
                <a:cs typeface="Roboto"/>
                <a:sym typeface="Roboto"/>
              </a:rPr>
              <a:t>: Project Work</a:t>
            </a:r>
            <a:endParaRPr sz="1000">
              <a:solidFill>
                <a:srgbClr val="000000"/>
              </a:solidFill>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8</a:t>
            </a:r>
            <a:r>
              <a:rPr lang="en" sz="1000">
                <a:solidFill>
                  <a:srgbClr val="000000"/>
                </a:solidFill>
                <a:latin typeface="Roboto"/>
                <a:ea typeface="Roboto"/>
                <a:cs typeface="Roboto"/>
                <a:sym typeface="Roboto"/>
              </a:rPr>
              <a:t>. Project 1</a:t>
            </a:r>
            <a:endParaRPr sz="1000">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9</a:t>
            </a:r>
            <a:r>
              <a:rPr lang="en" sz="1000">
                <a:solidFill>
                  <a:srgbClr val="000000"/>
                </a:solidFill>
                <a:latin typeface="Roboto"/>
                <a:ea typeface="Roboto"/>
                <a:cs typeface="Roboto"/>
                <a:sym typeface="Roboto"/>
              </a:rPr>
              <a:t>. </a:t>
            </a:r>
            <a:r>
              <a:rPr lang="en" sz="1000">
                <a:solidFill>
                  <a:srgbClr val="000000"/>
                </a:solidFill>
                <a:latin typeface="Roboto"/>
                <a:ea typeface="Roboto"/>
                <a:cs typeface="Roboto"/>
                <a:sym typeface="Roboto"/>
              </a:rPr>
              <a:t>Project 1</a:t>
            </a:r>
            <a:r>
              <a:rPr lang="en" sz="1000">
                <a:solidFill>
                  <a:srgbClr val="000000"/>
                </a:solidFill>
                <a:latin typeface="Roboto"/>
                <a:ea typeface="Roboto"/>
                <a:cs typeface="Roboto"/>
                <a:sym typeface="Roboto"/>
              </a:rPr>
              <a:t> </a:t>
            </a:r>
            <a:r>
              <a:rPr lang="en" sz="1000">
                <a:solidFill>
                  <a:schemeClr val="dk1"/>
                </a:solidFill>
                <a:latin typeface="Roboto"/>
                <a:ea typeface="Roboto"/>
                <a:cs typeface="Roboto"/>
                <a:sym typeface="Roboto"/>
              </a:rPr>
              <a:t>continued</a:t>
            </a:r>
            <a:endParaRPr sz="1000">
              <a:latin typeface="Roboto"/>
              <a:ea typeface="Roboto"/>
              <a:cs typeface="Roboto"/>
              <a:sym typeface="Roboto"/>
            </a:endParaRPr>
          </a:p>
        </p:txBody>
      </p:sp>
      <p:sp>
        <p:nvSpPr>
          <p:cNvPr id="2225" name="Google Shape;2225;p126"/>
          <p:cNvSpPr/>
          <p:nvPr/>
        </p:nvSpPr>
        <p:spPr>
          <a:xfrm>
            <a:off x="304800" y="3047125"/>
            <a:ext cx="3886200" cy="1167000"/>
          </a:xfrm>
          <a:prstGeom prst="rect">
            <a:avLst/>
          </a:prstGeom>
          <a:solidFill>
            <a:srgbClr val="AFCA54">
              <a:alpha val="8077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u="sng">
                <a:solidFill>
                  <a:srgbClr val="000000"/>
                </a:solidFill>
                <a:latin typeface="Roboto"/>
                <a:ea typeface="Roboto"/>
                <a:cs typeface="Roboto"/>
                <a:sym typeface="Roboto"/>
              </a:rPr>
              <a:t>Units </a:t>
            </a:r>
            <a:r>
              <a:rPr b="1" lang="en" sz="1000" u="sng">
                <a:latin typeface="Roboto"/>
                <a:ea typeface="Roboto"/>
                <a:cs typeface="Roboto"/>
                <a:sym typeface="Roboto"/>
              </a:rPr>
              <a:t>10</a:t>
            </a:r>
            <a:r>
              <a:rPr b="1" lang="en" sz="1000" u="sng">
                <a:latin typeface="Roboto"/>
                <a:ea typeface="Roboto"/>
                <a:cs typeface="Roboto"/>
                <a:sym typeface="Roboto"/>
              </a:rPr>
              <a:t>–15</a:t>
            </a:r>
            <a:r>
              <a:rPr b="1" lang="en" sz="1000" u="sng">
                <a:solidFill>
                  <a:srgbClr val="000000"/>
                </a:solidFill>
                <a:latin typeface="Roboto"/>
                <a:ea typeface="Roboto"/>
                <a:cs typeface="Roboto"/>
                <a:sym typeface="Roboto"/>
              </a:rPr>
              <a:t>: Applied Machine Learning</a:t>
            </a:r>
            <a:endParaRPr sz="1000">
              <a:solidFill>
                <a:srgbClr val="000000"/>
              </a:solidFill>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10</a:t>
            </a:r>
            <a:r>
              <a:rPr lang="en" sz="1000">
                <a:solidFill>
                  <a:srgbClr val="000000"/>
                </a:solidFill>
                <a:latin typeface="Roboto"/>
                <a:ea typeface="Roboto"/>
                <a:cs typeface="Roboto"/>
                <a:sym typeface="Roboto"/>
              </a:rPr>
              <a:t>. </a:t>
            </a:r>
            <a:r>
              <a:rPr lang="en" sz="1000">
                <a:latin typeface="Roboto"/>
                <a:ea typeface="Roboto"/>
                <a:cs typeface="Roboto"/>
                <a:sym typeface="Roboto"/>
              </a:rPr>
              <a:t>Time Series Analysis</a:t>
            </a:r>
            <a:endParaRPr sz="1000">
              <a:latin typeface="Roboto"/>
              <a:ea typeface="Roboto"/>
              <a:cs typeface="Roboto"/>
              <a:sym typeface="Roboto"/>
            </a:endParaRPr>
          </a:p>
          <a:p>
            <a:pPr indent="0" lvl="0" marL="0" marR="0" rtl="0" algn="l">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1</a:t>
            </a:r>
            <a:r>
              <a:rPr lang="en" sz="1000">
                <a:solidFill>
                  <a:srgbClr val="000000"/>
                </a:solidFill>
                <a:latin typeface="Roboto"/>
                <a:ea typeface="Roboto"/>
                <a:cs typeface="Roboto"/>
                <a:sym typeface="Roboto"/>
              </a:rPr>
              <a:t>. </a:t>
            </a:r>
            <a:r>
              <a:rPr lang="en" sz="1000">
                <a:latin typeface="Roboto"/>
                <a:ea typeface="Roboto"/>
                <a:cs typeface="Roboto"/>
                <a:sym typeface="Roboto"/>
              </a:rPr>
              <a:t>Classification</a:t>
            </a:r>
            <a:endParaRPr sz="1000">
              <a:latin typeface="Roboto"/>
              <a:ea typeface="Roboto"/>
              <a:cs typeface="Roboto"/>
              <a:sym typeface="Roboto"/>
            </a:endParaRPr>
          </a:p>
          <a:p>
            <a:pPr indent="0" lvl="0" marL="0" marR="0" rtl="0" algn="l">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2</a:t>
            </a:r>
            <a:r>
              <a:rPr lang="en" sz="1000">
                <a:solidFill>
                  <a:srgbClr val="000000"/>
                </a:solidFill>
                <a:latin typeface="Roboto"/>
                <a:ea typeface="Roboto"/>
                <a:cs typeface="Roboto"/>
                <a:sym typeface="Roboto"/>
              </a:rPr>
              <a:t>. </a:t>
            </a:r>
            <a:r>
              <a:rPr lang="en" sz="1000">
                <a:latin typeface="Roboto"/>
                <a:ea typeface="Roboto"/>
                <a:cs typeface="Roboto"/>
                <a:sym typeface="Roboto"/>
              </a:rPr>
              <a:t>AWS </a:t>
            </a:r>
            <a:r>
              <a:rPr lang="en" sz="1000">
                <a:latin typeface="Roboto"/>
                <a:ea typeface="Roboto"/>
                <a:cs typeface="Roboto"/>
                <a:sym typeface="Roboto"/>
              </a:rPr>
              <a:t>and Cloud ML</a:t>
            </a:r>
            <a:endParaRPr sz="1000">
              <a:latin typeface="Roboto"/>
              <a:ea typeface="Roboto"/>
              <a:cs typeface="Roboto"/>
              <a:sym typeface="Roboto"/>
            </a:endParaRPr>
          </a:p>
          <a:p>
            <a:pPr indent="0" lvl="0" marL="0" marR="0" rtl="0" algn="l">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3</a:t>
            </a:r>
            <a:r>
              <a:rPr lang="en" sz="1000">
                <a:solidFill>
                  <a:srgbClr val="000000"/>
                </a:solidFill>
                <a:latin typeface="Roboto"/>
                <a:ea typeface="Roboto"/>
                <a:cs typeface="Roboto"/>
                <a:sym typeface="Roboto"/>
              </a:rPr>
              <a:t>. </a:t>
            </a:r>
            <a:r>
              <a:rPr lang="en" sz="1000">
                <a:latin typeface="Roboto"/>
                <a:ea typeface="Roboto"/>
                <a:cs typeface="Roboto"/>
                <a:sym typeface="Roboto"/>
              </a:rPr>
              <a:t>Natural Language Processing</a:t>
            </a:r>
            <a:endParaRPr sz="1000">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14. Deep Learning and Robo Advisors</a:t>
            </a:r>
            <a:endParaRPr sz="1000">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15. Algorithmic Trading</a:t>
            </a:r>
            <a:endParaRPr sz="1000">
              <a:solidFill>
                <a:srgbClr val="000000"/>
              </a:solidFill>
              <a:latin typeface="Roboto"/>
              <a:ea typeface="Roboto"/>
              <a:cs typeface="Roboto"/>
              <a:sym typeface="Roboto"/>
            </a:endParaRPr>
          </a:p>
        </p:txBody>
      </p:sp>
      <p:sp>
        <p:nvSpPr>
          <p:cNvPr id="2226" name="Google Shape;2226;p126"/>
          <p:cNvSpPr/>
          <p:nvPr/>
        </p:nvSpPr>
        <p:spPr>
          <a:xfrm>
            <a:off x="304800" y="4298552"/>
            <a:ext cx="3886200" cy="554100"/>
          </a:xfrm>
          <a:prstGeom prst="rect">
            <a:avLst/>
          </a:prstGeom>
          <a:solidFill>
            <a:srgbClr val="AFCA54">
              <a:alpha val="807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000" u="sng">
                <a:solidFill>
                  <a:srgbClr val="000000"/>
                </a:solidFill>
                <a:latin typeface="Roboto"/>
                <a:ea typeface="Roboto"/>
                <a:cs typeface="Roboto"/>
                <a:sym typeface="Roboto"/>
              </a:rPr>
              <a:t>Units 1</a:t>
            </a:r>
            <a:r>
              <a:rPr b="1" lang="en" sz="1000" u="sng">
                <a:latin typeface="Roboto"/>
                <a:ea typeface="Roboto"/>
                <a:cs typeface="Roboto"/>
                <a:sym typeface="Roboto"/>
              </a:rPr>
              <a:t>6</a:t>
            </a:r>
            <a:r>
              <a:rPr b="1" lang="en" sz="1000" u="sng">
                <a:latin typeface="Roboto"/>
                <a:ea typeface="Roboto"/>
                <a:cs typeface="Roboto"/>
                <a:sym typeface="Roboto"/>
              </a:rPr>
              <a:t>–17</a:t>
            </a:r>
            <a:r>
              <a:rPr b="1" lang="en" sz="1000" u="sng">
                <a:solidFill>
                  <a:srgbClr val="000000"/>
                </a:solidFill>
                <a:latin typeface="Roboto"/>
                <a:ea typeface="Roboto"/>
                <a:cs typeface="Roboto"/>
                <a:sym typeface="Roboto"/>
              </a:rPr>
              <a:t>: Project Work</a:t>
            </a:r>
            <a:endParaRPr sz="1000">
              <a:solidFill>
                <a:srgbClr val="000000"/>
              </a:solidFill>
              <a:latin typeface="Roboto"/>
              <a:ea typeface="Roboto"/>
              <a:cs typeface="Roboto"/>
              <a:sym typeface="Roboto"/>
            </a:endParaRPr>
          </a:p>
          <a:p>
            <a:pPr indent="0" lvl="0" marL="0" marR="0" rtl="0" algn="l">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6</a:t>
            </a:r>
            <a:r>
              <a:rPr lang="en" sz="1000">
                <a:solidFill>
                  <a:srgbClr val="000000"/>
                </a:solidFill>
                <a:latin typeface="Roboto"/>
                <a:ea typeface="Roboto"/>
                <a:cs typeface="Roboto"/>
                <a:sym typeface="Roboto"/>
              </a:rPr>
              <a:t>. Project 2</a:t>
            </a:r>
            <a:endParaRPr sz="1000">
              <a:latin typeface="Roboto"/>
              <a:ea typeface="Roboto"/>
              <a:cs typeface="Roboto"/>
              <a:sym typeface="Roboto"/>
            </a:endParaRPr>
          </a:p>
          <a:p>
            <a:pPr indent="0" lvl="0" marL="0" marR="0" rtl="0" algn="l">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7</a:t>
            </a:r>
            <a:r>
              <a:rPr lang="en" sz="1000">
                <a:solidFill>
                  <a:srgbClr val="000000"/>
                </a:solidFill>
                <a:latin typeface="Roboto"/>
                <a:ea typeface="Roboto"/>
                <a:cs typeface="Roboto"/>
                <a:sym typeface="Roboto"/>
              </a:rPr>
              <a:t>. Project 2</a:t>
            </a:r>
            <a:r>
              <a:rPr lang="en" sz="1000">
                <a:solidFill>
                  <a:srgbClr val="000000"/>
                </a:solidFill>
                <a:latin typeface="Roboto"/>
                <a:ea typeface="Roboto"/>
                <a:cs typeface="Roboto"/>
                <a:sym typeface="Roboto"/>
              </a:rPr>
              <a:t> continued</a:t>
            </a:r>
            <a:endParaRPr sz="1000">
              <a:latin typeface="Roboto"/>
              <a:ea typeface="Roboto"/>
              <a:cs typeface="Roboto"/>
              <a:sym typeface="Roboto"/>
            </a:endParaRPr>
          </a:p>
        </p:txBody>
      </p:sp>
      <p:sp>
        <p:nvSpPr>
          <p:cNvPr id="2227" name="Google Shape;2227;p126"/>
          <p:cNvSpPr/>
          <p:nvPr/>
        </p:nvSpPr>
        <p:spPr>
          <a:xfrm>
            <a:off x="4343400" y="686650"/>
            <a:ext cx="4526400" cy="1038900"/>
          </a:xfrm>
          <a:prstGeom prst="rect">
            <a:avLst/>
          </a:prstGeom>
          <a:solidFill>
            <a:srgbClr val="F7EF6A">
              <a:alpha val="93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u="sng">
                <a:solidFill>
                  <a:srgbClr val="000000"/>
                </a:solidFill>
                <a:latin typeface="Roboto"/>
                <a:ea typeface="Roboto"/>
                <a:cs typeface="Roboto"/>
                <a:sym typeface="Roboto"/>
              </a:rPr>
              <a:t>Units 1</a:t>
            </a:r>
            <a:r>
              <a:rPr b="1" lang="en" sz="1000" u="sng">
                <a:latin typeface="Roboto"/>
                <a:ea typeface="Roboto"/>
                <a:cs typeface="Roboto"/>
                <a:sym typeface="Roboto"/>
              </a:rPr>
              <a:t>8</a:t>
            </a:r>
            <a:r>
              <a:rPr b="1" lang="en" sz="1000" u="sng">
                <a:latin typeface="Roboto"/>
                <a:ea typeface="Roboto"/>
                <a:cs typeface="Roboto"/>
                <a:sym typeface="Roboto"/>
              </a:rPr>
              <a:t>–</a:t>
            </a:r>
            <a:r>
              <a:rPr b="1" lang="en" sz="1000" u="sng">
                <a:solidFill>
                  <a:srgbClr val="000000"/>
                </a:solidFill>
                <a:latin typeface="Roboto"/>
                <a:ea typeface="Roboto"/>
                <a:cs typeface="Roboto"/>
                <a:sym typeface="Roboto"/>
              </a:rPr>
              <a:t>2</a:t>
            </a:r>
            <a:r>
              <a:rPr b="1" lang="en" sz="1000" u="sng">
                <a:latin typeface="Roboto"/>
                <a:ea typeface="Roboto"/>
                <a:cs typeface="Roboto"/>
                <a:sym typeface="Roboto"/>
              </a:rPr>
              <a:t>2</a:t>
            </a:r>
            <a:r>
              <a:rPr b="1" lang="en" sz="1000" u="sng">
                <a:solidFill>
                  <a:srgbClr val="000000"/>
                </a:solidFill>
                <a:latin typeface="Roboto"/>
                <a:ea typeface="Roboto"/>
                <a:cs typeface="Roboto"/>
                <a:sym typeface="Roboto"/>
              </a:rPr>
              <a:t>: Blockchain Deep</a:t>
            </a:r>
            <a:r>
              <a:rPr b="1" lang="en" sz="1000" u="sng">
                <a:latin typeface="Roboto"/>
                <a:ea typeface="Roboto"/>
                <a:cs typeface="Roboto"/>
                <a:sym typeface="Roboto"/>
              </a:rPr>
              <a:t> </a:t>
            </a:r>
            <a:r>
              <a:rPr b="1" lang="en" sz="1000" u="sng">
                <a:solidFill>
                  <a:srgbClr val="000000"/>
                </a:solidFill>
                <a:latin typeface="Roboto"/>
                <a:ea typeface="Roboto"/>
                <a:cs typeface="Roboto"/>
                <a:sym typeface="Roboto"/>
              </a:rPr>
              <a:t>Dive</a:t>
            </a:r>
            <a:endParaRPr sz="1000">
              <a:solidFill>
                <a:srgbClr val="000000"/>
              </a:solidFill>
              <a:latin typeface="Roboto"/>
              <a:ea typeface="Roboto"/>
              <a:cs typeface="Roboto"/>
              <a:sym typeface="Roboto"/>
            </a:endParaRPr>
          </a:p>
          <a:p>
            <a:pPr indent="0" lvl="0" marL="0" marR="0" rtl="0" algn="l">
              <a:spcBef>
                <a:spcPts val="0"/>
              </a:spcBef>
              <a:spcAft>
                <a:spcPts val="0"/>
              </a:spcAft>
              <a:buNone/>
            </a:pPr>
            <a:r>
              <a:rPr lang="en" sz="1000">
                <a:solidFill>
                  <a:srgbClr val="000000"/>
                </a:solidFill>
                <a:latin typeface="Roboto"/>
                <a:ea typeface="Roboto"/>
                <a:cs typeface="Roboto"/>
                <a:sym typeface="Roboto"/>
              </a:rPr>
              <a:t>1</a:t>
            </a:r>
            <a:r>
              <a:rPr lang="en" sz="1000">
                <a:latin typeface="Roboto"/>
                <a:ea typeface="Roboto"/>
                <a:cs typeface="Roboto"/>
                <a:sym typeface="Roboto"/>
              </a:rPr>
              <a:t>8</a:t>
            </a:r>
            <a:r>
              <a:rPr lang="en" sz="1000">
                <a:solidFill>
                  <a:srgbClr val="000000"/>
                </a:solidFill>
                <a:latin typeface="Roboto"/>
                <a:ea typeface="Roboto"/>
                <a:cs typeface="Roboto"/>
                <a:sym typeface="Roboto"/>
              </a:rPr>
              <a:t>. </a:t>
            </a:r>
            <a:r>
              <a:rPr lang="en" sz="1000">
                <a:latin typeface="Roboto"/>
                <a:ea typeface="Roboto"/>
                <a:cs typeface="Roboto"/>
                <a:sym typeface="Roboto"/>
              </a:rPr>
              <a:t>Intro to </a:t>
            </a:r>
            <a:r>
              <a:rPr lang="en" sz="1000">
                <a:solidFill>
                  <a:srgbClr val="000000"/>
                </a:solidFill>
                <a:latin typeface="Roboto"/>
                <a:ea typeface="Roboto"/>
                <a:cs typeface="Roboto"/>
                <a:sym typeface="Roboto"/>
              </a:rPr>
              <a:t>Blockchain </a:t>
            </a:r>
            <a:endParaRPr sz="1000">
              <a:solidFill>
                <a:srgbClr val="000000"/>
              </a:solidFill>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19. Interacting with Blockchains in Python</a:t>
            </a:r>
            <a:endParaRPr sz="1000">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20</a:t>
            </a:r>
            <a:r>
              <a:rPr lang="en" sz="1000">
                <a:solidFill>
                  <a:srgbClr val="000000"/>
                </a:solidFill>
                <a:latin typeface="Roboto"/>
                <a:ea typeface="Roboto"/>
                <a:cs typeface="Roboto"/>
                <a:sym typeface="Roboto"/>
              </a:rPr>
              <a:t>. Intro to Solidity &amp; Smart C</a:t>
            </a:r>
            <a:r>
              <a:rPr lang="en" sz="1000">
                <a:latin typeface="Roboto"/>
                <a:ea typeface="Roboto"/>
                <a:cs typeface="Roboto"/>
                <a:sym typeface="Roboto"/>
              </a:rPr>
              <a:t>ontracts</a:t>
            </a:r>
            <a:endParaRPr sz="1000">
              <a:latin typeface="Roboto"/>
              <a:ea typeface="Roboto"/>
              <a:cs typeface="Roboto"/>
              <a:sym typeface="Roboto"/>
            </a:endParaRPr>
          </a:p>
          <a:p>
            <a:pPr indent="0" lvl="0" marL="0" marR="0" rtl="0" algn="l">
              <a:spcBef>
                <a:spcPts val="0"/>
              </a:spcBef>
              <a:spcAft>
                <a:spcPts val="0"/>
              </a:spcAft>
              <a:buNone/>
            </a:pPr>
            <a:r>
              <a:rPr lang="en" sz="1000">
                <a:latin typeface="Roboto"/>
                <a:ea typeface="Roboto"/>
                <a:cs typeface="Roboto"/>
                <a:sym typeface="Roboto"/>
              </a:rPr>
              <a:t>21</a:t>
            </a:r>
            <a:r>
              <a:rPr lang="en" sz="1000">
                <a:solidFill>
                  <a:srgbClr val="000000"/>
                </a:solidFill>
                <a:latin typeface="Roboto"/>
                <a:ea typeface="Roboto"/>
                <a:cs typeface="Roboto"/>
                <a:sym typeface="Roboto"/>
              </a:rPr>
              <a:t>. Adva</a:t>
            </a:r>
            <a:r>
              <a:rPr lang="en" sz="1000">
                <a:latin typeface="Roboto"/>
                <a:ea typeface="Roboto"/>
                <a:cs typeface="Roboto"/>
                <a:sym typeface="Roboto"/>
              </a:rPr>
              <a:t>nced Solidity &amp; </a:t>
            </a:r>
            <a:r>
              <a:rPr lang="en" sz="1000">
                <a:solidFill>
                  <a:srgbClr val="000000"/>
                </a:solidFill>
                <a:latin typeface="Roboto"/>
                <a:ea typeface="Roboto"/>
                <a:cs typeface="Roboto"/>
                <a:sym typeface="Roboto"/>
              </a:rPr>
              <a:t>Smart Contracts</a:t>
            </a:r>
            <a:endParaRPr sz="1000">
              <a:latin typeface="Roboto"/>
              <a:ea typeface="Roboto"/>
              <a:cs typeface="Roboto"/>
              <a:sym typeface="Roboto"/>
            </a:endParaRPr>
          </a:p>
          <a:p>
            <a:pPr indent="0" lvl="0" marL="0" marR="0" rtl="0" algn="l">
              <a:spcBef>
                <a:spcPts val="0"/>
              </a:spcBef>
              <a:spcAft>
                <a:spcPts val="0"/>
              </a:spcAft>
              <a:buNone/>
            </a:pPr>
            <a:r>
              <a:rPr lang="en" sz="1000">
                <a:solidFill>
                  <a:srgbClr val="000000"/>
                </a:solidFill>
                <a:latin typeface="Roboto"/>
                <a:ea typeface="Roboto"/>
                <a:cs typeface="Roboto"/>
                <a:sym typeface="Roboto"/>
              </a:rPr>
              <a:t>2</a:t>
            </a:r>
            <a:r>
              <a:rPr lang="en" sz="1000">
                <a:latin typeface="Roboto"/>
                <a:ea typeface="Roboto"/>
                <a:cs typeface="Roboto"/>
                <a:sym typeface="Roboto"/>
              </a:rPr>
              <a:t>2</a:t>
            </a:r>
            <a:r>
              <a:rPr lang="en" sz="1000">
                <a:solidFill>
                  <a:srgbClr val="000000"/>
                </a:solidFill>
                <a:latin typeface="Roboto"/>
                <a:ea typeface="Roboto"/>
                <a:cs typeface="Roboto"/>
                <a:sym typeface="Roboto"/>
              </a:rPr>
              <a:t>. Blockchain Application Development</a:t>
            </a:r>
            <a:endParaRPr sz="1000">
              <a:latin typeface="Roboto"/>
              <a:ea typeface="Roboto"/>
              <a:cs typeface="Roboto"/>
              <a:sym typeface="Roboto"/>
            </a:endParaRPr>
          </a:p>
        </p:txBody>
      </p:sp>
      <p:sp>
        <p:nvSpPr>
          <p:cNvPr id="2228" name="Google Shape;2228;p126"/>
          <p:cNvSpPr/>
          <p:nvPr/>
        </p:nvSpPr>
        <p:spPr>
          <a:xfrm>
            <a:off x="4343400" y="1769297"/>
            <a:ext cx="4526400" cy="554100"/>
          </a:xfrm>
          <a:prstGeom prst="rect">
            <a:avLst/>
          </a:prstGeom>
          <a:solidFill>
            <a:srgbClr val="F7EF6A">
              <a:alpha val="930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u="sng">
                <a:solidFill>
                  <a:srgbClr val="000000"/>
                </a:solidFill>
                <a:latin typeface="Roboto"/>
                <a:ea typeface="Roboto"/>
                <a:cs typeface="Roboto"/>
                <a:sym typeface="Roboto"/>
              </a:rPr>
              <a:t>Units 2</a:t>
            </a:r>
            <a:r>
              <a:rPr b="1" lang="en" sz="1000" u="sng">
                <a:latin typeface="Roboto"/>
                <a:ea typeface="Roboto"/>
                <a:cs typeface="Roboto"/>
                <a:sym typeface="Roboto"/>
              </a:rPr>
              <a:t>3</a:t>
            </a:r>
            <a:r>
              <a:rPr b="1" lang="en" sz="1000" u="sng">
                <a:latin typeface="Roboto"/>
                <a:ea typeface="Roboto"/>
                <a:cs typeface="Roboto"/>
                <a:sym typeface="Roboto"/>
              </a:rPr>
              <a:t>–</a:t>
            </a:r>
            <a:r>
              <a:rPr b="1" lang="en" sz="1000" u="sng">
                <a:solidFill>
                  <a:srgbClr val="000000"/>
                </a:solidFill>
                <a:latin typeface="Roboto"/>
                <a:ea typeface="Roboto"/>
                <a:cs typeface="Roboto"/>
                <a:sym typeface="Roboto"/>
              </a:rPr>
              <a:t>2</a:t>
            </a:r>
            <a:r>
              <a:rPr b="1" lang="en" sz="1000" u="sng">
                <a:latin typeface="Roboto"/>
                <a:ea typeface="Roboto"/>
                <a:cs typeface="Roboto"/>
                <a:sym typeface="Roboto"/>
              </a:rPr>
              <a:t>4</a:t>
            </a:r>
            <a:r>
              <a:rPr b="1" lang="en" sz="1000" u="sng">
                <a:solidFill>
                  <a:srgbClr val="000000"/>
                </a:solidFill>
                <a:latin typeface="Roboto"/>
                <a:ea typeface="Roboto"/>
                <a:cs typeface="Roboto"/>
                <a:sym typeface="Roboto"/>
              </a:rPr>
              <a:t>: Project Work</a:t>
            </a:r>
            <a:endParaRPr b="1" sz="1000">
              <a:solidFill>
                <a:srgbClr val="000000"/>
              </a:solidFill>
              <a:latin typeface="Roboto"/>
              <a:ea typeface="Roboto"/>
              <a:cs typeface="Roboto"/>
              <a:sym typeface="Roboto"/>
            </a:endParaRPr>
          </a:p>
          <a:p>
            <a:pPr indent="0" lvl="0" marL="0" marR="0" rtl="0" algn="l">
              <a:spcBef>
                <a:spcPts val="0"/>
              </a:spcBef>
              <a:spcAft>
                <a:spcPts val="0"/>
              </a:spcAft>
              <a:buNone/>
            </a:pPr>
            <a:r>
              <a:rPr lang="en" sz="1000">
                <a:solidFill>
                  <a:srgbClr val="000000"/>
                </a:solidFill>
                <a:latin typeface="Roboto"/>
                <a:ea typeface="Roboto"/>
                <a:cs typeface="Roboto"/>
                <a:sym typeface="Roboto"/>
              </a:rPr>
              <a:t>2</a:t>
            </a:r>
            <a:r>
              <a:rPr lang="en" sz="1000">
                <a:latin typeface="Roboto"/>
                <a:ea typeface="Roboto"/>
                <a:cs typeface="Roboto"/>
                <a:sym typeface="Roboto"/>
              </a:rPr>
              <a:t>3</a:t>
            </a:r>
            <a:r>
              <a:rPr lang="en" sz="1000">
                <a:solidFill>
                  <a:srgbClr val="000000"/>
                </a:solidFill>
                <a:latin typeface="Roboto"/>
                <a:ea typeface="Roboto"/>
                <a:cs typeface="Roboto"/>
                <a:sym typeface="Roboto"/>
              </a:rPr>
              <a:t>. Project 3</a:t>
            </a:r>
            <a:endParaRPr sz="1000">
              <a:latin typeface="Roboto"/>
              <a:ea typeface="Roboto"/>
              <a:cs typeface="Roboto"/>
              <a:sym typeface="Roboto"/>
            </a:endParaRPr>
          </a:p>
          <a:p>
            <a:pPr indent="0" lvl="0" marL="0" marR="0" rtl="0" algn="l">
              <a:spcBef>
                <a:spcPts val="0"/>
              </a:spcBef>
              <a:spcAft>
                <a:spcPts val="0"/>
              </a:spcAft>
              <a:buNone/>
            </a:pPr>
            <a:r>
              <a:rPr lang="en" sz="1000">
                <a:solidFill>
                  <a:srgbClr val="000000"/>
                </a:solidFill>
                <a:latin typeface="Roboto"/>
                <a:ea typeface="Roboto"/>
                <a:cs typeface="Roboto"/>
                <a:sym typeface="Roboto"/>
              </a:rPr>
              <a:t>2</a:t>
            </a:r>
            <a:r>
              <a:rPr lang="en" sz="1000">
                <a:latin typeface="Roboto"/>
                <a:ea typeface="Roboto"/>
                <a:cs typeface="Roboto"/>
                <a:sym typeface="Roboto"/>
              </a:rPr>
              <a:t>4</a:t>
            </a:r>
            <a:r>
              <a:rPr lang="en" sz="1000">
                <a:solidFill>
                  <a:srgbClr val="000000"/>
                </a:solidFill>
                <a:latin typeface="Roboto"/>
                <a:ea typeface="Roboto"/>
                <a:cs typeface="Roboto"/>
                <a:sym typeface="Roboto"/>
              </a:rPr>
              <a:t>. Project 3</a:t>
            </a:r>
            <a:r>
              <a:rPr lang="en" sz="1000">
                <a:solidFill>
                  <a:srgbClr val="000000"/>
                </a:solidFill>
                <a:latin typeface="Roboto"/>
                <a:ea typeface="Roboto"/>
                <a:cs typeface="Roboto"/>
                <a:sym typeface="Roboto"/>
              </a:rPr>
              <a:t> continued</a:t>
            </a:r>
            <a:endParaRPr sz="1000">
              <a:latin typeface="Roboto"/>
              <a:ea typeface="Roboto"/>
              <a:cs typeface="Roboto"/>
              <a:sym typeface="Roboto"/>
            </a:endParaRPr>
          </a:p>
        </p:txBody>
      </p:sp>
      <p:sp>
        <p:nvSpPr>
          <p:cNvPr id="2229" name="Google Shape;2229;p126"/>
          <p:cNvSpPr/>
          <p:nvPr/>
        </p:nvSpPr>
        <p:spPr>
          <a:xfrm>
            <a:off x="4724400" y="3159729"/>
            <a:ext cx="3886200" cy="392100"/>
          </a:xfrm>
          <a:prstGeom prst="rect">
            <a:avLst/>
          </a:prstGeom>
          <a:solidFill>
            <a:srgbClr val="AFC0DC">
              <a:alpha val="930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600">
                <a:solidFill>
                  <a:srgbClr val="000000"/>
                </a:solidFill>
                <a:latin typeface="Roboto Light"/>
                <a:ea typeface="Roboto Light"/>
                <a:cs typeface="Roboto Light"/>
                <a:sym typeface="Roboto Light"/>
              </a:rPr>
              <a:t> Python</a:t>
            </a:r>
            <a:endParaRPr sz="1600">
              <a:latin typeface="Roboto Light"/>
              <a:ea typeface="Roboto Light"/>
              <a:cs typeface="Roboto Light"/>
              <a:sym typeface="Roboto Light"/>
            </a:endParaRPr>
          </a:p>
        </p:txBody>
      </p:sp>
      <p:sp>
        <p:nvSpPr>
          <p:cNvPr id="2230" name="Google Shape;2230;p126"/>
          <p:cNvSpPr/>
          <p:nvPr/>
        </p:nvSpPr>
        <p:spPr>
          <a:xfrm>
            <a:off x="4724400" y="3653624"/>
            <a:ext cx="3886200" cy="392100"/>
          </a:xfrm>
          <a:prstGeom prst="rect">
            <a:avLst/>
          </a:prstGeom>
          <a:solidFill>
            <a:srgbClr val="AFCA54">
              <a:alpha val="8077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600">
                <a:solidFill>
                  <a:srgbClr val="000000"/>
                </a:solidFill>
                <a:latin typeface="Roboto Light"/>
                <a:ea typeface="Roboto Light"/>
                <a:cs typeface="Roboto Light"/>
                <a:sym typeface="Roboto Light"/>
              </a:rPr>
              <a:t>Applied ML and AI</a:t>
            </a:r>
            <a:endParaRPr sz="1600">
              <a:latin typeface="Roboto Light"/>
              <a:ea typeface="Roboto Light"/>
              <a:cs typeface="Roboto Light"/>
              <a:sym typeface="Roboto Light"/>
            </a:endParaRPr>
          </a:p>
        </p:txBody>
      </p:sp>
      <p:sp>
        <p:nvSpPr>
          <p:cNvPr id="2231" name="Google Shape;2231;p126"/>
          <p:cNvSpPr/>
          <p:nvPr/>
        </p:nvSpPr>
        <p:spPr>
          <a:xfrm>
            <a:off x="4724400" y="4147519"/>
            <a:ext cx="3886200" cy="392100"/>
          </a:xfrm>
          <a:prstGeom prst="rect">
            <a:avLst/>
          </a:prstGeom>
          <a:solidFill>
            <a:srgbClr val="F7EF6A">
              <a:alpha val="930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600">
                <a:solidFill>
                  <a:srgbClr val="000000"/>
                </a:solidFill>
                <a:latin typeface="Roboto Light"/>
                <a:ea typeface="Roboto Light"/>
                <a:cs typeface="Roboto Light"/>
                <a:sym typeface="Roboto Light"/>
              </a:rPr>
              <a:t>Blockchain / Cryptocurrency</a:t>
            </a:r>
            <a:endParaRPr sz="1600">
              <a:latin typeface="Roboto Light"/>
              <a:ea typeface="Roboto Light"/>
              <a:cs typeface="Roboto Light"/>
              <a:sym typeface="Roboto Light"/>
            </a:endParaRPr>
          </a:p>
        </p:txBody>
      </p:sp>
      <p:sp>
        <p:nvSpPr>
          <p:cNvPr id="2232" name="Google Shape;2232;p126"/>
          <p:cNvSpPr txBox="1"/>
          <p:nvPr/>
        </p:nvSpPr>
        <p:spPr>
          <a:xfrm>
            <a:off x="4724400" y="2724148"/>
            <a:ext cx="3886200" cy="333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rgbClr val="000000"/>
                </a:solidFill>
                <a:latin typeface="Roboto Medium"/>
                <a:ea typeface="Roboto Medium"/>
                <a:cs typeface="Roboto Medium"/>
                <a:sym typeface="Roboto Medium"/>
              </a:rPr>
              <a:t>Core Program Modules</a:t>
            </a:r>
            <a:endParaRPr>
              <a:latin typeface="Roboto Medium"/>
              <a:ea typeface="Roboto Medium"/>
              <a:cs typeface="Roboto Medium"/>
              <a:sym typeface="Robot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6" name="Shape 2236"/>
        <p:cNvGrpSpPr/>
        <p:nvPr/>
      </p:nvGrpSpPr>
      <p:grpSpPr>
        <a:xfrm>
          <a:off x="0" y="0"/>
          <a:ext cx="0" cy="0"/>
          <a:chOff x="0" y="0"/>
          <a:chExt cx="0" cy="0"/>
        </a:xfrm>
      </p:grpSpPr>
      <p:sp>
        <p:nvSpPr>
          <p:cNvPr id="2237" name="Google Shape;2237;p127"/>
          <p:cNvSpPr/>
          <p:nvPr/>
        </p:nvSpPr>
        <p:spPr>
          <a:xfrm flipH="1">
            <a:off x="441275" y="761050"/>
            <a:ext cx="3744900" cy="4077600"/>
          </a:xfrm>
          <a:prstGeom prst="round2DiagRect">
            <a:avLst>
              <a:gd fmla="val 7123" name="adj1"/>
              <a:gd fmla="val 0" name="adj2"/>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27"/>
          <p:cNvSpPr/>
          <p:nvPr/>
        </p:nvSpPr>
        <p:spPr>
          <a:xfrm flipH="1">
            <a:off x="4952975" y="761050"/>
            <a:ext cx="3744900" cy="4077600"/>
          </a:xfrm>
          <a:prstGeom prst="round2DiagRect">
            <a:avLst>
              <a:gd fmla="val 7123" name="adj1"/>
              <a:gd fmla="val 0" name="adj2"/>
            </a:avLst>
          </a:prstGeom>
          <a:solidFill>
            <a:srgbClr val="F7EF6A">
              <a:alpha val="8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Hard Skills + Core Knowledge = </a:t>
            </a:r>
            <a:r>
              <a:rPr i="1" lang="en"/>
              <a:t>Real</a:t>
            </a:r>
            <a:r>
              <a:rPr lang="en"/>
              <a:t> </a:t>
            </a:r>
            <a:r>
              <a:rPr i="1" lang="en"/>
              <a:t>Jobs</a:t>
            </a:r>
            <a:endParaRPr i="1"/>
          </a:p>
        </p:txBody>
      </p:sp>
      <p:sp>
        <p:nvSpPr>
          <p:cNvPr id="2240" name="Google Shape;2240;p127"/>
          <p:cNvSpPr txBox="1"/>
          <p:nvPr>
            <p:ph idx="1" type="subTitle"/>
          </p:nvPr>
        </p:nvSpPr>
        <p:spPr>
          <a:xfrm>
            <a:off x="288875" y="828375"/>
            <a:ext cx="4248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Skills/Technologies Covered</a:t>
            </a:r>
            <a:endParaRPr>
              <a:latin typeface="Roboto Medium"/>
              <a:ea typeface="Roboto Medium"/>
              <a:cs typeface="Roboto Medium"/>
              <a:sym typeface="Roboto Medium"/>
            </a:endParaRPr>
          </a:p>
        </p:txBody>
      </p:sp>
      <p:sp>
        <p:nvSpPr>
          <p:cNvPr id="2241" name="Google Shape;2241;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2" name="Google Shape;2242;p127"/>
          <p:cNvSpPr txBox="1"/>
          <p:nvPr>
            <p:ph idx="3" type="body"/>
          </p:nvPr>
        </p:nvSpPr>
        <p:spPr>
          <a:xfrm>
            <a:off x="441275" y="1284250"/>
            <a:ext cx="40986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300"/>
              <a:t>Time-Series Analysis</a:t>
            </a:r>
            <a:endParaRPr sz="1300"/>
          </a:p>
          <a:p>
            <a:pPr indent="0" lvl="0" marL="0" rtl="0" algn="l">
              <a:spcBef>
                <a:spcPts val="200"/>
              </a:spcBef>
              <a:spcAft>
                <a:spcPts val="0"/>
              </a:spcAft>
              <a:buClr>
                <a:schemeClr val="dk1"/>
              </a:buClr>
              <a:buSzPts val="1100"/>
              <a:buFont typeface="Arial"/>
              <a:buNone/>
            </a:pPr>
            <a:r>
              <a:rPr lang="en" sz="1300"/>
              <a:t>Financial Ratios / Analysis </a:t>
            </a:r>
            <a:endParaRPr sz="1300"/>
          </a:p>
          <a:p>
            <a:pPr indent="0" lvl="0" marL="0" rtl="0" algn="l">
              <a:spcBef>
                <a:spcPts val="200"/>
              </a:spcBef>
              <a:spcAft>
                <a:spcPts val="0"/>
              </a:spcAft>
              <a:buClr>
                <a:schemeClr val="dk1"/>
              </a:buClr>
              <a:buSzPts val="1100"/>
              <a:buFont typeface="Arial"/>
              <a:buNone/>
            </a:pPr>
            <a:r>
              <a:rPr lang="en" sz="1300"/>
              <a:t>Python Programming</a:t>
            </a:r>
            <a:endParaRPr sz="1300"/>
          </a:p>
          <a:p>
            <a:pPr indent="0" lvl="0" marL="0" rtl="0" algn="l">
              <a:spcBef>
                <a:spcPts val="200"/>
              </a:spcBef>
              <a:spcAft>
                <a:spcPts val="0"/>
              </a:spcAft>
              <a:buClr>
                <a:schemeClr val="dk1"/>
              </a:buClr>
              <a:buSzPts val="1100"/>
              <a:buFont typeface="Arial"/>
              <a:buNone/>
            </a:pPr>
            <a:r>
              <a:rPr lang="en" sz="1300"/>
              <a:t>API Interactions</a:t>
            </a:r>
            <a:endParaRPr sz="1300"/>
          </a:p>
          <a:p>
            <a:pPr indent="0" lvl="0" marL="0" rtl="0" algn="l">
              <a:spcBef>
                <a:spcPts val="200"/>
              </a:spcBef>
              <a:spcAft>
                <a:spcPts val="0"/>
              </a:spcAft>
              <a:buClr>
                <a:schemeClr val="dk1"/>
              </a:buClr>
              <a:buSzPts val="1100"/>
              <a:buFont typeface="Arial"/>
              <a:buNone/>
            </a:pPr>
            <a:r>
              <a:rPr lang="en" sz="1300"/>
              <a:t>Pandas</a:t>
            </a:r>
            <a:endParaRPr sz="1300"/>
          </a:p>
          <a:p>
            <a:pPr indent="0" lvl="0" marL="0" rtl="0" algn="l">
              <a:spcBef>
                <a:spcPts val="200"/>
              </a:spcBef>
              <a:spcAft>
                <a:spcPts val="0"/>
              </a:spcAft>
              <a:buClr>
                <a:schemeClr val="dk1"/>
              </a:buClr>
              <a:buSzPts val="1100"/>
              <a:buFont typeface="Arial"/>
              <a:buNone/>
            </a:pPr>
            <a:r>
              <a:rPr lang="en" sz="1300"/>
              <a:t>NumPy / SciPy</a:t>
            </a:r>
            <a:endParaRPr sz="1300"/>
          </a:p>
          <a:p>
            <a:pPr indent="0" lvl="0" marL="0" rtl="0" algn="l">
              <a:spcBef>
                <a:spcPts val="200"/>
              </a:spcBef>
              <a:spcAft>
                <a:spcPts val="0"/>
              </a:spcAft>
              <a:buClr>
                <a:schemeClr val="dk1"/>
              </a:buClr>
              <a:buSzPts val="1100"/>
              <a:buFont typeface="Arial"/>
              <a:buNone/>
            </a:pPr>
            <a:r>
              <a:rPr lang="en" sz="1300"/>
              <a:t>Pyfin</a:t>
            </a:r>
            <a:endParaRPr sz="1300"/>
          </a:p>
          <a:p>
            <a:pPr indent="0" lvl="0" marL="0" rtl="0" algn="l">
              <a:spcBef>
                <a:spcPts val="200"/>
              </a:spcBef>
              <a:spcAft>
                <a:spcPts val="0"/>
              </a:spcAft>
              <a:buClr>
                <a:schemeClr val="dk1"/>
              </a:buClr>
              <a:buSzPts val="1100"/>
              <a:buFont typeface="Arial"/>
              <a:buNone/>
            </a:pPr>
            <a:r>
              <a:rPr lang="en" sz="1300"/>
              <a:t>Quant DSL</a:t>
            </a:r>
            <a:endParaRPr sz="1300"/>
          </a:p>
          <a:p>
            <a:pPr indent="0" lvl="0" marL="0" rtl="0" algn="l">
              <a:spcBef>
                <a:spcPts val="200"/>
              </a:spcBef>
              <a:spcAft>
                <a:spcPts val="0"/>
              </a:spcAft>
              <a:buClr>
                <a:schemeClr val="dk1"/>
              </a:buClr>
              <a:buSzPts val="1100"/>
              <a:buFont typeface="Arial"/>
              <a:buNone/>
            </a:pPr>
            <a:r>
              <a:rPr lang="en" sz="1300"/>
              <a:t>SQL</a:t>
            </a:r>
            <a:endParaRPr sz="1300"/>
          </a:p>
          <a:p>
            <a:pPr indent="0" lvl="0" marL="0" rtl="0" algn="l">
              <a:spcBef>
                <a:spcPts val="200"/>
              </a:spcBef>
              <a:spcAft>
                <a:spcPts val="0"/>
              </a:spcAft>
              <a:buClr>
                <a:schemeClr val="dk1"/>
              </a:buClr>
              <a:buSzPts val="1100"/>
              <a:buFont typeface="Arial"/>
              <a:buNone/>
            </a:pPr>
            <a:r>
              <a:rPr lang="en" sz="1300"/>
              <a:t>Monte Carlo Simulations</a:t>
            </a:r>
            <a:endParaRPr sz="1300"/>
          </a:p>
          <a:p>
            <a:pPr indent="0" lvl="0" marL="0" rtl="0" algn="l">
              <a:spcBef>
                <a:spcPts val="200"/>
              </a:spcBef>
              <a:spcAft>
                <a:spcPts val="0"/>
              </a:spcAft>
              <a:buClr>
                <a:schemeClr val="dk1"/>
              </a:buClr>
              <a:buSzPts val="1100"/>
              <a:buFont typeface="Arial"/>
              <a:buNone/>
            </a:pPr>
            <a:r>
              <a:rPr lang="en" sz="1300"/>
              <a:t>Forecasting</a:t>
            </a:r>
            <a:endParaRPr sz="1300"/>
          </a:p>
          <a:p>
            <a:pPr indent="0" lvl="0" marL="0" rtl="0" algn="l">
              <a:spcBef>
                <a:spcPts val="200"/>
              </a:spcBef>
              <a:spcAft>
                <a:spcPts val="0"/>
              </a:spcAft>
              <a:buClr>
                <a:schemeClr val="dk1"/>
              </a:buClr>
              <a:buSzPts val="1100"/>
              <a:buFont typeface="Arial"/>
              <a:buNone/>
            </a:pPr>
            <a:r>
              <a:rPr lang="en" sz="1300"/>
              <a:t>Modern Portfolio Theory</a:t>
            </a:r>
            <a:endParaRPr sz="1300"/>
          </a:p>
          <a:p>
            <a:pPr indent="0" lvl="0" marL="0" rtl="0" algn="l">
              <a:spcBef>
                <a:spcPts val="200"/>
              </a:spcBef>
              <a:spcAft>
                <a:spcPts val="0"/>
              </a:spcAft>
              <a:buClr>
                <a:schemeClr val="dk1"/>
              </a:buClr>
              <a:buSzPts val="1100"/>
              <a:buFont typeface="Arial"/>
              <a:buNone/>
            </a:pPr>
            <a:r>
              <a:rPr lang="en" sz="1300"/>
              <a:t>Machine Learning</a:t>
            </a:r>
            <a:endParaRPr sz="1300"/>
          </a:p>
          <a:p>
            <a:pPr indent="0" lvl="0" marL="0" rtl="0" algn="l">
              <a:spcBef>
                <a:spcPts val="200"/>
              </a:spcBef>
              <a:spcAft>
                <a:spcPts val="0"/>
              </a:spcAft>
              <a:buClr>
                <a:schemeClr val="dk1"/>
              </a:buClr>
              <a:buSzPts val="1100"/>
              <a:buFont typeface="Arial"/>
              <a:buNone/>
            </a:pPr>
            <a:r>
              <a:rPr lang="en" sz="1300"/>
              <a:t>Big Data </a:t>
            </a:r>
            <a:endParaRPr sz="1300"/>
          </a:p>
          <a:p>
            <a:pPr indent="0" lvl="0" marL="0" rtl="0" algn="l">
              <a:spcBef>
                <a:spcPts val="200"/>
              </a:spcBef>
              <a:spcAft>
                <a:spcPts val="200"/>
              </a:spcAft>
              <a:buNone/>
            </a:pPr>
            <a:r>
              <a:rPr lang="en" sz="1300"/>
              <a:t>Blockchain / Cryptocurrency</a:t>
            </a:r>
            <a:endParaRPr sz="1300"/>
          </a:p>
        </p:txBody>
      </p:sp>
      <p:sp>
        <p:nvSpPr>
          <p:cNvPr id="2243" name="Google Shape;2243;p127"/>
          <p:cNvSpPr txBox="1"/>
          <p:nvPr>
            <p:ph idx="1" type="subTitle"/>
          </p:nvPr>
        </p:nvSpPr>
        <p:spPr>
          <a:xfrm>
            <a:off x="4800600" y="828375"/>
            <a:ext cx="4248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Relevant Jobs</a:t>
            </a:r>
            <a:endParaRPr>
              <a:latin typeface="Roboto Medium"/>
              <a:ea typeface="Roboto Medium"/>
              <a:cs typeface="Roboto Medium"/>
              <a:sym typeface="Roboto Medium"/>
            </a:endParaRPr>
          </a:p>
        </p:txBody>
      </p:sp>
      <p:sp>
        <p:nvSpPr>
          <p:cNvPr id="2244" name="Google Shape;2244;p127"/>
          <p:cNvSpPr txBox="1"/>
          <p:nvPr>
            <p:ph idx="3" type="body"/>
          </p:nvPr>
        </p:nvSpPr>
        <p:spPr>
          <a:xfrm>
            <a:off x="4953175" y="1284250"/>
            <a:ext cx="4098600" cy="2923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300"/>
              <a:t>Business Analyst</a:t>
            </a:r>
            <a:endParaRPr sz="1300"/>
          </a:p>
          <a:p>
            <a:pPr indent="0" lvl="0" marL="0" rtl="0" algn="l">
              <a:spcBef>
                <a:spcPts val="200"/>
              </a:spcBef>
              <a:spcAft>
                <a:spcPts val="0"/>
              </a:spcAft>
              <a:buClr>
                <a:schemeClr val="dk1"/>
              </a:buClr>
              <a:buSzPts val="1100"/>
              <a:buFont typeface="Arial"/>
              <a:buNone/>
            </a:pPr>
            <a:r>
              <a:rPr lang="en" sz="1300"/>
              <a:t>Financial Analyst</a:t>
            </a:r>
            <a:endParaRPr sz="1300"/>
          </a:p>
          <a:p>
            <a:pPr indent="0" lvl="0" marL="0" rtl="0" algn="l">
              <a:spcBef>
                <a:spcPts val="200"/>
              </a:spcBef>
              <a:spcAft>
                <a:spcPts val="0"/>
              </a:spcAft>
              <a:buClr>
                <a:schemeClr val="dk1"/>
              </a:buClr>
              <a:buSzPts val="1100"/>
              <a:buFont typeface="Arial"/>
              <a:buNone/>
            </a:pPr>
            <a:r>
              <a:rPr lang="en" sz="1300"/>
              <a:t>Data Analyst</a:t>
            </a:r>
            <a:endParaRPr sz="1300"/>
          </a:p>
          <a:p>
            <a:pPr indent="0" lvl="0" marL="0" rtl="0" algn="l">
              <a:spcBef>
                <a:spcPts val="200"/>
              </a:spcBef>
              <a:spcAft>
                <a:spcPts val="0"/>
              </a:spcAft>
              <a:buClr>
                <a:schemeClr val="dk1"/>
              </a:buClr>
              <a:buSzPts val="1100"/>
              <a:buFont typeface="Arial"/>
              <a:buNone/>
            </a:pPr>
            <a:r>
              <a:rPr lang="en" sz="1300"/>
              <a:t>Data Scientist</a:t>
            </a:r>
            <a:endParaRPr sz="1300"/>
          </a:p>
          <a:p>
            <a:pPr indent="0" lvl="0" marL="0" rtl="0" algn="l">
              <a:spcBef>
                <a:spcPts val="200"/>
              </a:spcBef>
              <a:spcAft>
                <a:spcPts val="0"/>
              </a:spcAft>
              <a:buClr>
                <a:schemeClr val="dk1"/>
              </a:buClr>
              <a:buSzPts val="1100"/>
              <a:buFont typeface="Arial"/>
              <a:buNone/>
            </a:pPr>
            <a:r>
              <a:rPr lang="en" sz="1300"/>
              <a:t>Quantitative Trader</a:t>
            </a:r>
            <a:endParaRPr sz="1300"/>
          </a:p>
          <a:p>
            <a:pPr indent="0" lvl="0" marL="0" rtl="0" algn="l">
              <a:spcBef>
                <a:spcPts val="200"/>
              </a:spcBef>
              <a:spcAft>
                <a:spcPts val="0"/>
              </a:spcAft>
              <a:buClr>
                <a:schemeClr val="dk1"/>
              </a:buClr>
              <a:buSzPts val="1100"/>
              <a:buFont typeface="Arial"/>
              <a:buNone/>
            </a:pPr>
            <a:r>
              <a:rPr lang="en" sz="1300"/>
              <a:t>Systems Business Analyst</a:t>
            </a:r>
            <a:endParaRPr sz="1300"/>
          </a:p>
          <a:p>
            <a:pPr indent="0" lvl="0" marL="0" rtl="0" algn="l">
              <a:spcBef>
                <a:spcPts val="200"/>
              </a:spcBef>
              <a:spcAft>
                <a:spcPts val="0"/>
              </a:spcAft>
              <a:buClr>
                <a:schemeClr val="dk1"/>
              </a:buClr>
              <a:buSzPts val="1100"/>
              <a:buFont typeface="Arial"/>
              <a:buNone/>
            </a:pPr>
            <a:r>
              <a:rPr lang="en" sz="1300"/>
              <a:t>FinTech Regulatory Associate</a:t>
            </a:r>
            <a:endParaRPr sz="1300"/>
          </a:p>
          <a:p>
            <a:pPr indent="0" lvl="0" marL="0" rtl="0" algn="l">
              <a:spcBef>
                <a:spcPts val="200"/>
              </a:spcBef>
              <a:spcAft>
                <a:spcPts val="0"/>
              </a:spcAft>
              <a:buClr>
                <a:schemeClr val="dk1"/>
              </a:buClr>
              <a:buSzPts val="1100"/>
              <a:buFont typeface="Arial"/>
              <a:buNone/>
            </a:pPr>
            <a:r>
              <a:rPr lang="en" sz="1300"/>
              <a:t>Software Developer</a:t>
            </a:r>
            <a:endParaRPr sz="1300"/>
          </a:p>
          <a:p>
            <a:pPr indent="0" lvl="0" marL="0" rtl="0" algn="l">
              <a:spcBef>
                <a:spcPts val="200"/>
              </a:spcBef>
              <a:spcAft>
                <a:spcPts val="0"/>
              </a:spcAft>
              <a:buClr>
                <a:schemeClr val="dk1"/>
              </a:buClr>
              <a:buSzPts val="1100"/>
              <a:buFont typeface="Arial"/>
              <a:buNone/>
            </a:pPr>
            <a:r>
              <a:rPr lang="en" sz="1300"/>
              <a:t>Financial Manager</a:t>
            </a:r>
            <a:endParaRPr sz="1300"/>
          </a:p>
          <a:p>
            <a:pPr indent="0" lvl="0" marL="0" rtl="0" algn="l">
              <a:spcBef>
                <a:spcPts val="200"/>
              </a:spcBef>
              <a:spcAft>
                <a:spcPts val="0"/>
              </a:spcAft>
              <a:buClr>
                <a:schemeClr val="dk1"/>
              </a:buClr>
              <a:buSzPts val="1100"/>
              <a:buFont typeface="Arial"/>
              <a:buNone/>
            </a:pPr>
            <a:r>
              <a:rPr lang="en" sz="1300"/>
              <a:t>Business Intelligence Analyst</a:t>
            </a:r>
            <a:endParaRPr sz="1300"/>
          </a:p>
          <a:p>
            <a:pPr indent="0" lvl="0" marL="0" rtl="0" algn="l">
              <a:spcBef>
                <a:spcPts val="200"/>
              </a:spcBef>
              <a:spcAft>
                <a:spcPts val="0"/>
              </a:spcAft>
              <a:buClr>
                <a:schemeClr val="dk1"/>
              </a:buClr>
              <a:buSzPts val="1100"/>
              <a:buFont typeface="Arial"/>
              <a:buNone/>
            </a:pPr>
            <a:r>
              <a:rPr lang="en" sz="1300"/>
              <a:t>Cryptocurrency Expert</a:t>
            </a:r>
            <a:endParaRPr sz="1300"/>
          </a:p>
          <a:p>
            <a:pPr indent="0" lvl="0" marL="0" rtl="0" algn="l">
              <a:spcBef>
                <a:spcPts val="200"/>
              </a:spcBef>
              <a:spcAft>
                <a:spcPts val="200"/>
              </a:spcAft>
              <a:buNone/>
            </a:pPr>
            <a:r>
              <a:rPr lang="en" sz="1300"/>
              <a:t>Blockchain Developer</a:t>
            </a:r>
            <a:endParaRPr sz="1300"/>
          </a:p>
        </p:txBody>
      </p:sp>
      <p:sp>
        <p:nvSpPr>
          <p:cNvPr id="2245" name="Google Shape;2245;p127"/>
          <p:cNvSpPr/>
          <p:nvPr/>
        </p:nvSpPr>
        <p:spPr>
          <a:xfrm>
            <a:off x="3528675" y="2482700"/>
            <a:ext cx="1572000" cy="667800"/>
          </a:xfrm>
          <a:prstGeom prst="chevron">
            <a:avLst>
              <a:gd fmla="val 50000"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9" name="Shape 2249"/>
        <p:cNvGrpSpPr/>
        <p:nvPr/>
      </p:nvGrpSpPr>
      <p:grpSpPr>
        <a:xfrm>
          <a:off x="0" y="0"/>
          <a:ext cx="0" cy="0"/>
          <a:chOff x="0" y="0"/>
          <a:chExt cx="0" cy="0"/>
        </a:xfrm>
      </p:grpSpPr>
      <p:sp>
        <p:nvSpPr>
          <p:cNvPr id="2250" name="Google Shape;2250;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1" name="Google Shape;2251;p12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Sample Homework Assignments</a:t>
            </a:r>
            <a:endParaRPr/>
          </a:p>
        </p:txBody>
      </p:sp>
      <p:sp>
        <p:nvSpPr>
          <p:cNvPr id="2252" name="Google Shape;2252;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6" name="Shape 2256"/>
        <p:cNvGrpSpPr/>
        <p:nvPr/>
      </p:nvGrpSpPr>
      <p:grpSpPr>
        <a:xfrm>
          <a:off x="0" y="0"/>
          <a:ext cx="0" cy="0"/>
          <a:chOff x="0" y="0"/>
          <a:chExt cx="0" cy="0"/>
        </a:xfrm>
      </p:grpSpPr>
      <p:sp>
        <p:nvSpPr>
          <p:cNvPr id="2257" name="Google Shape;2257;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200"/>
              <a:t>Sample Assignment: Risky Business (APIs and Statistics)</a:t>
            </a:r>
            <a:endParaRPr sz="2200"/>
          </a:p>
        </p:txBody>
      </p:sp>
      <p:sp>
        <p:nvSpPr>
          <p:cNvPr id="2258" name="Google Shape;2258;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api python stock feed" id="2259" name="Google Shape;2259;p129"/>
          <p:cNvPicPr preferRelativeResize="0"/>
          <p:nvPr/>
        </p:nvPicPr>
        <p:blipFill rotWithShape="1">
          <a:blip r:embed="rId3">
            <a:alphaModFix/>
          </a:blip>
          <a:srcRect b="0" l="0" r="0" t="0"/>
          <a:stretch/>
        </p:blipFill>
        <p:spPr>
          <a:xfrm>
            <a:off x="533400" y="1543050"/>
            <a:ext cx="3764731" cy="2049025"/>
          </a:xfrm>
          <a:prstGeom prst="rect">
            <a:avLst/>
          </a:prstGeom>
          <a:noFill/>
          <a:ln cap="flat" cmpd="sng" w="9525">
            <a:solidFill>
              <a:srgbClr val="CCCCCC"/>
            </a:solidFill>
            <a:prstDash val="solid"/>
            <a:round/>
            <a:headEnd len="sm" w="sm" type="none"/>
            <a:tailEnd len="sm" w="sm" type="none"/>
          </a:ln>
        </p:spPr>
      </p:pic>
      <p:pic>
        <p:nvPicPr>
          <p:cNvPr descr="Image result for quandl" id="2260" name="Google Shape;2260;p129"/>
          <p:cNvPicPr preferRelativeResize="0"/>
          <p:nvPr/>
        </p:nvPicPr>
        <p:blipFill rotWithShape="1">
          <a:blip r:embed="rId4">
            <a:alphaModFix/>
          </a:blip>
          <a:srcRect b="0" l="0" r="0" t="0"/>
          <a:stretch/>
        </p:blipFill>
        <p:spPr>
          <a:xfrm>
            <a:off x="5155353" y="1297782"/>
            <a:ext cx="2221706" cy="1157287"/>
          </a:xfrm>
          <a:prstGeom prst="rect">
            <a:avLst/>
          </a:prstGeom>
          <a:noFill/>
          <a:ln>
            <a:noFill/>
          </a:ln>
        </p:spPr>
      </p:pic>
      <p:sp>
        <p:nvSpPr>
          <p:cNvPr id="2261" name="Google Shape;2261;p129"/>
          <p:cNvSpPr/>
          <p:nvPr/>
        </p:nvSpPr>
        <p:spPr>
          <a:xfrm>
            <a:off x="4164753" y="1695450"/>
            <a:ext cx="990600" cy="342900"/>
          </a:xfrm>
          <a:prstGeom prst="rightArrow">
            <a:avLst>
              <a:gd fmla="val 50000" name="adj1"/>
              <a:gd fmla="val 50000" name="adj2"/>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2262" name="Google Shape;2262;p129"/>
          <p:cNvPicPr preferRelativeResize="0"/>
          <p:nvPr/>
        </p:nvPicPr>
        <p:blipFill>
          <a:blip r:embed="rId5">
            <a:alphaModFix/>
          </a:blip>
          <a:stretch>
            <a:fillRect/>
          </a:stretch>
        </p:blipFill>
        <p:spPr>
          <a:xfrm>
            <a:off x="4682175" y="2593700"/>
            <a:ext cx="3401374" cy="2265326"/>
          </a:xfrm>
          <a:prstGeom prst="rect">
            <a:avLst/>
          </a:prstGeom>
          <a:noFill/>
          <a:ln>
            <a:noFill/>
          </a:ln>
        </p:spPr>
      </p:pic>
      <p:sp>
        <p:nvSpPr>
          <p:cNvPr id="2263" name="Google Shape;2263;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You will learn to create </a:t>
            </a:r>
            <a:r>
              <a:rPr i="1" lang="en">
                <a:solidFill>
                  <a:schemeClr val="dk1"/>
                </a:solidFill>
              </a:rPr>
              <a:t>live</a:t>
            </a:r>
            <a:r>
              <a:rPr lang="en">
                <a:solidFill>
                  <a:schemeClr val="dk1"/>
                </a:solidFill>
              </a:rPr>
              <a:t> applications that draw stock data using the </a:t>
            </a:r>
            <a:r>
              <a:rPr b="1" lang="en">
                <a:solidFill>
                  <a:schemeClr val="dk1"/>
                </a:solidFill>
              </a:rPr>
              <a:t>Financial</a:t>
            </a:r>
            <a:r>
              <a:rPr b="1" lang="en">
                <a:solidFill>
                  <a:schemeClr val="dk1"/>
                </a:solidFill>
              </a:rPr>
              <a:t> APIs </a:t>
            </a:r>
            <a:r>
              <a:rPr lang="en">
                <a:solidFill>
                  <a:schemeClr val="dk1"/>
                </a:solidFill>
              </a:rPr>
              <a:t>to power </a:t>
            </a:r>
            <a:r>
              <a:rPr b="1" lang="en">
                <a:solidFill>
                  <a:schemeClr val="dk1"/>
                </a:solidFill>
              </a:rPr>
              <a:t>Jupyter</a:t>
            </a:r>
            <a:r>
              <a:rPr lang="en">
                <a:solidFill>
                  <a:schemeClr val="dk1"/>
                </a:solidFill>
              </a:rPr>
              <a:t> notebooks to analyze stock movement.</a:t>
            </a:r>
            <a:endParaRPr b="1">
              <a:solidFill>
                <a:schemeClr val="dk1"/>
              </a:solidFill>
            </a:endParaRPr>
          </a:p>
          <a:p>
            <a:pPr indent="0" lvl="0" marL="0" rtl="0" algn="l">
              <a:spcBef>
                <a:spcPts val="0"/>
              </a:spcBef>
              <a:spcAft>
                <a:spcPts val="0"/>
              </a:spcAft>
              <a:buNone/>
            </a:pPr>
            <a:r>
              <a:t/>
            </a:r>
            <a:endParaRPr/>
          </a:p>
        </p:txBody>
      </p:sp>
      <p:sp>
        <p:nvSpPr>
          <p:cNvPr id="2264" name="Google Shape;2264;p129"/>
          <p:cNvSpPr/>
          <p:nvPr/>
        </p:nvSpPr>
        <p:spPr>
          <a:xfrm rot="5400000">
            <a:off x="5894800" y="2338954"/>
            <a:ext cx="742800" cy="457200"/>
          </a:xfrm>
          <a:prstGeom prst="rightArrow">
            <a:avLst>
              <a:gd fmla="val 50000" name="adj1"/>
              <a:gd fmla="val 50000" name="adj2"/>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130"/>
          <p:cNvSpPr/>
          <p:nvPr/>
        </p:nvSpPr>
        <p:spPr>
          <a:xfrm>
            <a:off x="-10800" y="1361375"/>
            <a:ext cx="9144000" cy="359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000">
                <a:solidFill>
                  <a:schemeClr val="dk1"/>
                </a:solidFill>
              </a:rPr>
              <a:t>Sample Assignment: Stock Forecasting </a:t>
            </a:r>
            <a:r>
              <a:rPr lang="en" sz="2000">
                <a:solidFill>
                  <a:schemeClr val="dk1"/>
                </a:solidFill>
              </a:rPr>
              <a:t>(Python &amp; Time Series Analysis)</a:t>
            </a:r>
            <a:endParaRPr sz="2000"/>
          </a:p>
        </p:txBody>
      </p:sp>
      <p:sp>
        <p:nvSpPr>
          <p:cNvPr id="2271" name="Google Shape;2271;p130"/>
          <p:cNvSpPr txBox="1"/>
          <p:nvPr>
            <p:ph idx="1" type="subTitle"/>
          </p:nvPr>
        </p:nvSpPr>
        <p:spPr>
          <a:xfrm>
            <a:off x="0" y="675975"/>
            <a:ext cx="9144000" cy="685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Font typeface="Arial"/>
              <a:buNone/>
            </a:pPr>
            <a:r>
              <a:rPr lang="en">
                <a:solidFill>
                  <a:schemeClr val="dk1"/>
                </a:solidFill>
              </a:rPr>
              <a:t>You will learn to create </a:t>
            </a:r>
            <a:r>
              <a:rPr b="1" lang="en">
                <a:solidFill>
                  <a:schemeClr val="dk1"/>
                </a:solidFill>
              </a:rPr>
              <a:t>predictive models </a:t>
            </a:r>
            <a:r>
              <a:rPr lang="en">
                <a:solidFill>
                  <a:schemeClr val="dk1"/>
                </a:solidFill>
              </a:rPr>
              <a:t>for stock prices using time series analysis and disparate variables.</a:t>
            </a:r>
            <a:endParaRPr b="1">
              <a:solidFill>
                <a:schemeClr val="dk1"/>
              </a:solidFill>
            </a:endParaRPr>
          </a:p>
          <a:p>
            <a:pPr indent="0" lvl="0" marL="0" rtl="0" algn="l">
              <a:spcBef>
                <a:spcPts val="0"/>
              </a:spcBef>
              <a:spcAft>
                <a:spcPts val="0"/>
              </a:spcAft>
              <a:buNone/>
            </a:pPr>
            <a:r>
              <a:t/>
            </a:r>
            <a:endParaRPr>
              <a:solidFill>
                <a:schemeClr val="dk1"/>
              </a:solidFill>
            </a:endParaRPr>
          </a:p>
        </p:txBody>
      </p:sp>
      <p:sp>
        <p:nvSpPr>
          <p:cNvPr id="2272" name="Google Shape;2272;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273" name="Google Shape;2273;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274" name="Google Shape;2274;p130"/>
          <p:cNvPicPr preferRelativeResize="0"/>
          <p:nvPr/>
        </p:nvPicPr>
        <p:blipFill>
          <a:blip r:embed="rId3">
            <a:alphaModFix/>
          </a:blip>
          <a:stretch>
            <a:fillRect/>
          </a:stretch>
        </p:blipFill>
        <p:spPr>
          <a:xfrm>
            <a:off x="108874" y="1319949"/>
            <a:ext cx="4166601" cy="2303901"/>
          </a:xfrm>
          <a:prstGeom prst="rect">
            <a:avLst/>
          </a:prstGeom>
          <a:noFill/>
          <a:ln>
            <a:noFill/>
          </a:ln>
        </p:spPr>
      </p:pic>
      <p:pic>
        <p:nvPicPr>
          <p:cNvPr id="2275" name="Google Shape;2275;p130"/>
          <p:cNvPicPr preferRelativeResize="0"/>
          <p:nvPr/>
        </p:nvPicPr>
        <p:blipFill>
          <a:blip r:embed="rId4">
            <a:alphaModFix/>
          </a:blip>
          <a:stretch>
            <a:fillRect/>
          </a:stretch>
        </p:blipFill>
        <p:spPr>
          <a:xfrm>
            <a:off x="4081825" y="1265225"/>
            <a:ext cx="4930995" cy="3497149"/>
          </a:xfrm>
          <a:prstGeom prst="rect">
            <a:avLst/>
          </a:prstGeom>
          <a:noFill/>
          <a:ln>
            <a:noFill/>
          </a:ln>
        </p:spPr>
      </p:pic>
      <p:pic>
        <p:nvPicPr>
          <p:cNvPr id="2276" name="Google Shape;2276;p130"/>
          <p:cNvPicPr preferRelativeResize="0"/>
          <p:nvPr/>
        </p:nvPicPr>
        <p:blipFill>
          <a:blip r:embed="rId5">
            <a:alphaModFix/>
          </a:blip>
          <a:stretch>
            <a:fillRect/>
          </a:stretch>
        </p:blipFill>
        <p:spPr>
          <a:xfrm>
            <a:off x="274325" y="3432075"/>
            <a:ext cx="3807500" cy="1630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0" name="Shape 2280"/>
        <p:cNvGrpSpPr/>
        <p:nvPr/>
      </p:nvGrpSpPr>
      <p:grpSpPr>
        <a:xfrm>
          <a:off x="0" y="0"/>
          <a:ext cx="0" cy="0"/>
          <a:chOff x="0" y="0"/>
          <a:chExt cx="0" cy="0"/>
        </a:xfrm>
      </p:grpSpPr>
      <p:sp>
        <p:nvSpPr>
          <p:cNvPr id="2281" name="Google Shape;2281;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200"/>
              <a:t>Sample Assignment: Crypto Sentiment (Machine Learning)</a:t>
            </a:r>
            <a:endParaRPr sz="2200"/>
          </a:p>
        </p:txBody>
      </p:sp>
      <p:sp>
        <p:nvSpPr>
          <p:cNvPr id="2282" name="Google Shape;2282;p131"/>
          <p:cNvSpPr txBox="1"/>
          <p:nvPr>
            <p:ph idx="1" type="subTitle"/>
          </p:nvPr>
        </p:nvSpPr>
        <p:spPr>
          <a:xfrm>
            <a:off x="0" y="675975"/>
            <a:ext cx="4110600" cy="3707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Font typeface="Arial"/>
              <a:buNone/>
            </a:pPr>
            <a:r>
              <a:rPr lang="en">
                <a:solidFill>
                  <a:schemeClr val="dk1"/>
                </a:solidFill>
              </a:rPr>
              <a:t>Throughout the course, you will learn the basics behind the most common </a:t>
            </a:r>
            <a:r>
              <a:rPr b="1" lang="en">
                <a:solidFill>
                  <a:schemeClr val="dk1"/>
                </a:solidFill>
              </a:rPr>
              <a:t>machine learning techniques</a:t>
            </a:r>
            <a:r>
              <a:rPr lang="en">
                <a:solidFill>
                  <a:schemeClr val="dk1"/>
                </a:solidFill>
              </a:rPr>
              <a:t> (linear regression, logistic regression, KNN, k-means clustering, etc.) and how to apply these algorithms to classic challenges in the financial services sector, such as applying Natural Language Processing to analyze sentiment scores for Cryptocurrency news. </a:t>
            </a:r>
            <a:endParaRPr b="1">
              <a:solidFill>
                <a:schemeClr val="dk1"/>
              </a:solidFill>
            </a:endParaRPr>
          </a:p>
          <a:p>
            <a:pPr indent="0" lvl="0" marL="0" rtl="0" algn="l">
              <a:spcBef>
                <a:spcPts val="0"/>
              </a:spcBef>
              <a:spcAft>
                <a:spcPts val="0"/>
              </a:spcAft>
              <a:buNone/>
            </a:pPr>
            <a:r>
              <a:t/>
            </a:r>
            <a:endParaRPr/>
          </a:p>
        </p:txBody>
      </p:sp>
      <p:sp>
        <p:nvSpPr>
          <p:cNvPr id="2283" name="Google Shape;2283;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84" name="Google Shape;2284;p131"/>
          <p:cNvPicPr preferRelativeResize="0"/>
          <p:nvPr/>
        </p:nvPicPr>
        <p:blipFill>
          <a:blip r:embed="rId3">
            <a:alphaModFix/>
          </a:blip>
          <a:stretch>
            <a:fillRect/>
          </a:stretch>
        </p:blipFill>
        <p:spPr>
          <a:xfrm>
            <a:off x="3615525" y="1105475"/>
            <a:ext cx="5528475" cy="1782025"/>
          </a:xfrm>
          <a:prstGeom prst="rect">
            <a:avLst/>
          </a:prstGeom>
          <a:noFill/>
          <a:ln>
            <a:noFill/>
          </a:ln>
        </p:spPr>
      </p:pic>
      <p:pic>
        <p:nvPicPr>
          <p:cNvPr id="2285" name="Google Shape;2285;p131"/>
          <p:cNvPicPr preferRelativeResize="0"/>
          <p:nvPr/>
        </p:nvPicPr>
        <p:blipFill>
          <a:blip r:embed="rId4">
            <a:alphaModFix/>
          </a:blip>
          <a:stretch>
            <a:fillRect/>
          </a:stretch>
        </p:blipFill>
        <p:spPr>
          <a:xfrm>
            <a:off x="3615525" y="2887500"/>
            <a:ext cx="5365874" cy="195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9" name="Shape 2289"/>
        <p:cNvGrpSpPr/>
        <p:nvPr/>
      </p:nvGrpSpPr>
      <p:grpSpPr>
        <a:xfrm>
          <a:off x="0" y="0"/>
          <a:ext cx="0" cy="0"/>
          <a:chOff x="0" y="0"/>
          <a:chExt cx="0" cy="0"/>
        </a:xfrm>
      </p:grpSpPr>
      <p:sp>
        <p:nvSpPr>
          <p:cNvPr id="2290" name="Google Shape;2290;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1" name="Google Shape;2291;p13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Tips</a:t>
            </a:r>
            <a:endParaRPr/>
          </a:p>
        </p:txBody>
      </p:sp>
      <p:sp>
        <p:nvSpPr>
          <p:cNvPr id="2292" name="Google Shape;2292;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9" name="Shape 2119"/>
        <p:cNvGrpSpPr/>
        <p:nvPr/>
      </p:nvGrpSpPr>
      <p:grpSpPr>
        <a:xfrm>
          <a:off x="0" y="0"/>
          <a:ext cx="0" cy="0"/>
          <a:chOff x="0" y="0"/>
          <a:chExt cx="0" cy="0"/>
        </a:xfrm>
      </p:grpSpPr>
      <p:sp>
        <p:nvSpPr>
          <p:cNvPr id="2120" name="Google Shape;2120;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21" name="Google Shape;2121;p115"/>
          <p:cNvPicPr preferRelativeResize="0"/>
          <p:nvPr/>
        </p:nvPicPr>
        <p:blipFill>
          <a:blip r:embed="rId3">
            <a:alphaModFix/>
          </a:blip>
          <a:stretch>
            <a:fillRect/>
          </a:stretch>
        </p:blipFill>
        <p:spPr>
          <a:xfrm>
            <a:off x="0" y="0"/>
            <a:ext cx="9144000" cy="51434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6" name="Shape 2296"/>
        <p:cNvGrpSpPr/>
        <p:nvPr/>
      </p:nvGrpSpPr>
      <p:grpSpPr>
        <a:xfrm>
          <a:off x="0" y="0"/>
          <a:ext cx="0" cy="0"/>
          <a:chOff x="0" y="0"/>
          <a:chExt cx="0" cy="0"/>
        </a:xfrm>
      </p:grpSpPr>
      <p:pic>
        <p:nvPicPr>
          <p:cNvPr id="2297" name="Google Shape;2297;p133"/>
          <p:cNvPicPr preferRelativeResize="0"/>
          <p:nvPr/>
        </p:nvPicPr>
        <p:blipFill>
          <a:blip r:embed="rId3">
            <a:alphaModFix/>
          </a:blip>
          <a:stretch>
            <a:fillRect/>
          </a:stretch>
        </p:blipFill>
        <p:spPr>
          <a:xfrm>
            <a:off x="0" y="0"/>
            <a:ext cx="9144005" cy="5143500"/>
          </a:xfrm>
          <a:prstGeom prst="rect">
            <a:avLst/>
          </a:prstGeom>
          <a:noFill/>
          <a:ln>
            <a:noFill/>
          </a:ln>
        </p:spPr>
      </p:pic>
      <p:sp>
        <p:nvSpPr>
          <p:cNvPr id="2298" name="Google Shape;2298;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9" name="Google Shape;2299;p133"/>
          <p:cNvSpPr txBox="1"/>
          <p:nvPr/>
        </p:nvSpPr>
        <p:spPr>
          <a:xfrm>
            <a:off x="409425" y="489350"/>
            <a:ext cx="30015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Embrace your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inner toddler.</a:t>
            </a:r>
            <a:endParaRPr sz="30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3" name="Shape 2303"/>
        <p:cNvGrpSpPr/>
        <p:nvPr/>
      </p:nvGrpSpPr>
      <p:grpSpPr>
        <a:xfrm>
          <a:off x="0" y="0"/>
          <a:ext cx="0" cy="0"/>
          <a:chOff x="0" y="0"/>
          <a:chExt cx="0" cy="0"/>
        </a:xfrm>
      </p:grpSpPr>
      <p:pic>
        <p:nvPicPr>
          <p:cNvPr id="2304" name="Google Shape;2304;p134"/>
          <p:cNvPicPr preferRelativeResize="0"/>
          <p:nvPr/>
        </p:nvPicPr>
        <p:blipFill rotWithShape="1">
          <a:blip r:embed="rId3">
            <a:alphaModFix/>
          </a:blip>
          <a:srcRect b="6884" l="0" r="3836" t="8741"/>
          <a:stretch/>
        </p:blipFill>
        <p:spPr>
          <a:xfrm>
            <a:off x="-12300" y="0"/>
            <a:ext cx="9144000" cy="5143501"/>
          </a:xfrm>
          <a:prstGeom prst="rect">
            <a:avLst/>
          </a:prstGeom>
          <a:noFill/>
          <a:ln>
            <a:noFill/>
          </a:ln>
        </p:spPr>
      </p:pic>
      <p:sp>
        <p:nvSpPr>
          <p:cNvPr id="2305" name="Google Shape;2305;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6" name="Google Shape;2306;p134"/>
          <p:cNvSpPr txBox="1"/>
          <p:nvPr/>
        </p:nvSpPr>
        <p:spPr>
          <a:xfrm>
            <a:off x="333225" y="641750"/>
            <a:ext cx="39837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000000"/>
                </a:solidFill>
                <a:latin typeface="Roboto Light"/>
                <a:ea typeface="Roboto Light"/>
                <a:cs typeface="Roboto Light"/>
                <a:sym typeface="Roboto Light"/>
              </a:rPr>
              <a:t>Brace yourself</a:t>
            </a:r>
            <a:br>
              <a:rPr lang="en" sz="3000">
                <a:latin typeface="Roboto Light"/>
                <a:ea typeface="Roboto Light"/>
                <a:cs typeface="Roboto Light"/>
                <a:sym typeface="Roboto Light"/>
              </a:rPr>
            </a:br>
            <a:r>
              <a:rPr lang="en" sz="3000">
                <a:solidFill>
                  <a:srgbClr val="000000"/>
                </a:solidFill>
                <a:latin typeface="Roboto Light"/>
                <a:ea typeface="Roboto Light"/>
                <a:cs typeface="Roboto Light"/>
                <a:sym typeface="Roboto Light"/>
              </a:rPr>
              <a:t>for </a:t>
            </a:r>
            <a:r>
              <a:rPr b="1" lang="en" sz="3000">
                <a:solidFill>
                  <a:srgbClr val="000000"/>
                </a:solidFill>
                <a:latin typeface="Roboto"/>
                <a:ea typeface="Roboto"/>
                <a:cs typeface="Roboto"/>
                <a:sym typeface="Roboto"/>
              </a:rPr>
              <a:t>doubt</a:t>
            </a:r>
            <a:r>
              <a:rPr lang="en" sz="3000">
                <a:solidFill>
                  <a:srgbClr val="000000"/>
                </a:solidFill>
                <a:latin typeface="Roboto Light"/>
                <a:ea typeface="Roboto Light"/>
                <a:cs typeface="Roboto Light"/>
                <a:sym typeface="Roboto Light"/>
              </a:rPr>
              <a:t>,</a:t>
            </a:r>
            <a:br>
              <a:rPr lang="en" sz="3000">
                <a:latin typeface="Roboto Light"/>
                <a:ea typeface="Roboto Light"/>
                <a:cs typeface="Roboto Light"/>
                <a:sym typeface="Roboto Light"/>
              </a:rPr>
            </a:br>
            <a:r>
              <a:rPr b="1" lang="en" sz="3000">
                <a:solidFill>
                  <a:srgbClr val="000000"/>
                </a:solidFill>
                <a:latin typeface="Roboto"/>
                <a:ea typeface="Roboto"/>
                <a:cs typeface="Roboto"/>
                <a:sym typeface="Roboto"/>
              </a:rPr>
              <a:t>challenge</a:t>
            </a:r>
            <a:r>
              <a:rPr lang="en" sz="3000">
                <a:solidFill>
                  <a:srgbClr val="000000"/>
                </a:solidFill>
                <a:latin typeface="Roboto Light"/>
                <a:ea typeface="Roboto Light"/>
                <a:cs typeface="Roboto Light"/>
                <a:sym typeface="Roboto Light"/>
              </a:rPr>
              <a:t>, </a:t>
            </a:r>
            <a:br>
              <a:rPr lang="en" sz="3000">
                <a:solidFill>
                  <a:srgbClr val="000000"/>
                </a:solidFill>
                <a:latin typeface="Roboto Light"/>
                <a:ea typeface="Roboto Light"/>
                <a:cs typeface="Roboto Light"/>
                <a:sym typeface="Roboto Light"/>
              </a:rPr>
            </a:br>
            <a:r>
              <a:rPr lang="en" sz="3000">
                <a:solidFill>
                  <a:srgbClr val="000000"/>
                </a:solidFill>
                <a:latin typeface="Roboto Light"/>
                <a:ea typeface="Roboto Light"/>
                <a:cs typeface="Roboto Light"/>
                <a:sym typeface="Roboto Light"/>
              </a:rPr>
              <a:t>and </a:t>
            </a:r>
            <a:r>
              <a:rPr b="1" lang="en" sz="3000">
                <a:solidFill>
                  <a:srgbClr val="000000"/>
                </a:solidFill>
                <a:latin typeface="Roboto"/>
                <a:ea typeface="Roboto"/>
                <a:cs typeface="Roboto"/>
                <a:sym typeface="Roboto"/>
              </a:rPr>
              <a:t>confusion</a:t>
            </a:r>
            <a:r>
              <a:rPr lang="en" sz="3000">
                <a:solidFill>
                  <a:srgbClr val="000000"/>
                </a:solidFill>
                <a:latin typeface="Roboto Light"/>
                <a:ea typeface="Roboto Light"/>
                <a:cs typeface="Roboto Light"/>
                <a:sym typeface="Roboto Light"/>
              </a:rPr>
              <a:t>.</a:t>
            </a:r>
            <a:endParaRPr sz="3000">
              <a:solidFill>
                <a:srgbClr val="000000"/>
              </a:solidFill>
              <a:latin typeface="Roboto Light"/>
              <a:ea typeface="Roboto Light"/>
              <a:cs typeface="Roboto Light"/>
              <a:sym typeface="Roboto Light"/>
            </a:endParaRPr>
          </a:p>
          <a:p>
            <a:pPr indent="0" lvl="0" marL="0" rtl="0" algn="l">
              <a:spcBef>
                <a:spcPts val="0"/>
              </a:spcBef>
              <a:spcAft>
                <a:spcPts val="0"/>
              </a:spcAft>
              <a:buNone/>
            </a:pPr>
            <a:r>
              <a:t/>
            </a: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0" name="Shape 2310"/>
        <p:cNvGrpSpPr/>
        <p:nvPr/>
      </p:nvGrpSpPr>
      <p:grpSpPr>
        <a:xfrm>
          <a:off x="0" y="0"/>
          <a:ext cx="0" cy="0"/>
          <a:chOff x="0" y="0"/>
          <a:chExt cx="0" cy="0"/>
        </a:xfrm>
      </p:grpSpPr>
      <p:pic>
        <p:nvPicPr>
          <p:cNvPr id="2311" name="Google Shape;2311;p135"/>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2312" name="Google Shape;2312;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3" name="Google Shape;2313;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4" name="Google Shape;2314;p135"/>
          <p:cNvSpPr txBox="1"/>
          <p:nvPr/>
        </p:nvSpPr>
        <p:spPr>
          <a:xfrm>
            <a:off x="368475" y="366575"/>
            <a:ext cx="53619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Roboto Light"/>
                <a:ea typeface="Roboto Light"/>
                <a:cs typeface="Roboto Light"/>
                <a:sym typeface="Roboto Light"/>
              </a:rPr>
              <a:t>Relish the </a:t>
            </a:r>
            <a:r>
              <a:rPr b="1" lang="en" sz="3000">
                <a:solidFill>
                  <a:srgbClr val="000000"/>
                </a:solidFill>
                <a:latin typeface="Roboto"/>
                <a:ea typeface="Roboto"/>
                <a:cs typeface="Roboto"/>
                <a:sym typeface="Roboto"/>
              </a:rPr>
              <a:t>novice experience </a:t>
            </a:r>
            <a:r>
              <a:rPr lang="en" sz="3000">
                <a:solidFill>
                  <a:srgbClr val="000000"/>
                </a:solidFill>
                <a:latin typeface="Roboto Light"/>
                <a:ea typeface="Roboto Light"/>
                <a:cs typeface="Roboto Light"/>
                <a:sym typeface="Roboto Light"/>
              </a:rPr>
              <a:t>and expect a lot of </a:t>
            </a:r>
            <a:br>
              <a:rPr lang="en" sz="3000">
                <a:solidFill>
                  <a:srgbClr val="000000"/>
                </a:solidFill>
                <a:latin typeface="Roboto Light"/>
                <a:ea typeface="Roboto Light"/>
                <a:cs typeface="Roboto Light"/>
                <a:sym typeface="Roboto Light"/>
              </a:rPr>
            </a:br>
            <a:r>
              <a:rPr b="1" lang="en" sz="3000">
                <a:solidFill>
                  <a:srgbClr val="000000"/>
                </a:solidFill>
                <a:latin typeface="Roboto"/>
                <a:ea typeface="Roboto"/>
                <a:cs typeface="Roboto"/>
                <a:sym typeface="Roboto"/>
              </a:rPr>
              <a:t>lightbulb moments.</a:t>
            </a:r>
            <a:endParaRPr b="1" sz="3000">
              <a:solidFill>
                <a:srgbClr val="FFFFF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8" name="Shape 2318"/>
        <p:cNvGrpSpPr/>
        <p:nvPr/>
      </p:nvGrpSpPr>
      <p:grpSpPr>
        <a:xfrm>
          <a:off x="0" y="0"/>
          <a:ext cx="0" cy="0"/>
          <a:chOff x="0" y="0"/>
          <a:chExt cx="0" cy="0"/>
        </a:xfrm>
      </p:grpSpPr>
      <p:pic>
        <p:nvPicPr>
          <p:cNvPr id="2319" name="Google Shape;2319;p136"/>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2320" name="Google Shape;2320;p136"/>
          <p:cNvSpPr txBox="1"/>
          <p:nvPr/>
        </p:nvSpPr>
        <p:spPr>
          <a:xfrm>
            <a:off x="382125" y="304000"/>
            <a:ext cx="55665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Form a </a:t>
            </a:r>
            <a:r>
              <a:rPr b="1" lang="en" sz="3000">
                <a:solidFill>
                  <a:srgbClr val="FFFFFF"/>
                </a:solidFill>
                <a:latin typeface="Roboto"/>
                <a:ea typeface="Roboto"/>
                <a:cs typeface="Roboto"/>
                <a:sym typeface="Roboto"/>
              </a:rPr>
              <a:t>community</a:t>
            </a:r>
            <a:r>
              <a:rPr lang="en" sz="3000">
                <a:solidFill>
                  <a:srgbClr val="FFFFFF"/>
                </a:solidFill>
                <a:latin typeface="Roboto"/>
                <a:ea typeface="Roboto"/>
                <a:cs typeface="Roboto"/>
                <a:sym typeface="Roboto"/>
              </a:rPr>
              <a:t>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with your classmates.</a:t>
            </a:r>
            <a:endParaRPr sz="3000">
              <a:solidFill>
                <a:srgbClr val="FFFFFF"/>
              </a:solidFill>
              <a:latin typeface="Roboto"/>
              <a:ea typeface="Roboto"/>
              <a:cs typeface="Roboto"/>
              <a:sym typeface="Roboto"/>
            </a:endParaRPr>
          </a:p>
        </p:txBody>
      </p:sp>
      <p:sp>
        <p:nvSpPr>
          <p:cNvPr id="2321" name="Google Shape;232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5" name="Shape 2325"/>
        <p:cNvGrpSpPr/>
        <p:nvPr/>
      </p:nvGrpSpPr>
      <p:grpSpPr>
        <a:xfrm>
          <a:off x="0" y="0"/>
          <a:ext cx="0" cy="0"/>
          <a:chOff x="0" y="0"/>
          <a:chExt cx="0" cy="0"/>
        </a:xfrm>
      </p:grpSpPr>
      <p:pic>
        <p:nvPicPr>
          <p:cNvPr id="2326" name="Google Shape;2326;p137"/>
          <p:cNvPicPr preferRelativeResize="0"/>
          <p:nvPr/>
        </p:nvPicPr>
        <p:blipFill rotWithShape="1">
          <a:blip r:embed="rId3">
            <a:alphaModFix/>
          </a:blip>
          <a:srcRect b="0" l="0" r="0" t="0"/>
          <a:stretch/>
        </p:blipFill>
        <p:spPr>
          <a:xfrm>
            <a:off x="-72600" y="-123825"/>
            <a:ext cx="9299150" cy="5337725"/>
          </a:xfrm>
          <a:prstGeom prst="rect">
            <a:avLst/>
          </a:prstGeom>
          <a:noFill/>
          <a:ln>
            <a:noFill/>
          </a:ln>
        </p:spPr>
      </p:pic>
      <p:sp>
        <p:nvSpPr>
          <p:cNvPr id="2327" name="Google Shape;2327;p137"/>
          <p:cNvSpPr txBox="1"/>
          <p:nvPr>
            <p:ph idx="12" type="sldNum"/>
          </p:nvPr>
        </p:nvSpPr>
        <p:spPr>
          <a:xfrm>
            <a:off x="8603100" y="49043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8" name="Google Shape;2328;p137"/>
          <p:cNvSpPr txBox="1"/>
          <p:nvPr/>
        </p:nvSpPr>
        <p:spPr>
          <a:xfrm>
            <a:off x="300250" y="148300"/>
            <a:ext cx="79719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Roboto Light"/>
                <a:ea typeface="Roboto Light"/>
                <a:cs typeface="Roboto Light"/>
                <a:sym typeface="Roboto Light"/>
              </a:rPr>
              <a:t>There is no shortcut. </a:t>
            </a:r>
            <a:endParaRPr sz="3000">
              <a:solidFill>
                <a:srgbClr val="000000"/>
              </a:solidFill>
              <a:latin typeface="Roboto Light"/>
              <a:ea typeface="Roboto Light"/>
              <a:cs typeface="Roboto Light"/>
              <a:sym typeface="Roboto Light"/>
            </a:endParaRPr>
          </a:p>
          <a:p>
            <a:pPr indent="0" lvl="0" marL="0" rtl="0" algn="l">
              <a:spcBef>
                <a:spcPts val="0"/>
              </a:spcBef>
              <a:spcAft>
                <a:spcPts val="0"/>
              </a:spcAft>
              <a:buNone/>
            </a:pPr>
            <a:r>
              <a:rPr lang="en" sz="3000">
                <a:solidFill>
                  <a:srgbClr val="000000"/>
                </a:solidFill>
                <a:latin typeface="Roboto Light"/>
                <a:ea typeface="Roboto Light"/>
                <a:cs typeface="Roboto Light"/>
                <a:sym typeface="Roboto Light"/>
              </a:rPr>
              <a:t>You’ve got to </a:t>
            </a:r>
            <a:r>
              <a:rPr b="1" lang="en" sz="3000">
                <a:solidFill>
                  <a:srgbClr val="FFFFFF"/>
                </a:solidFill>
                <a:latin typeface="Roboto"/>
                <a:ea typeface="Roboto"/>
                <a:cs typeface="Roboto"/>
                <a:sym typeface="Roboto"/>
              </a:rPr>
              <a:t>put in the hours!</a:t>
            </a:r>
            <a:endParaRPr b="1" sz="3000">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2" name="Shape 2332"/>
        <p:cNvGrpSpPr/>
        <p:nvPr/>
      </p:nvGrpSpPr>
      <p:grpSpPr>
        <a:xfrm>
          <a:off x="0" y="0"/>
          <a:ext cx="0" cy="0"/>
          <a:chOff x="0" y="0"/>
          <a:chExt cx="0" cy="0"/>
        </a:xfrm>
      </p:grpSpPr>
      <p:pic>
        <p:nvPicPr>
          <p:cNvPr id="2333" name="Google Shape;2333;p138"/>
          <p:cNvPicPr preferRelativeResize="0"/>
          <p:nvPr/>
        </p:nvPicPr>
        <p:blipFill rotWithShape="1">
          <a:blip r:embed="rId3">
            <a:alphaModFix/>
          </a:blip>
          <a:srcRect b="5341" l="0" r="0" t="5341"/>
          <a:stretch/>
        </p:blipFill>
        <p:spPr>
          <a:xfrm>
            <a:off x="0" y="0"/>
            <a:ext cx="9144000" cy="5143501"/>
          </a:xfrm>
          <a:prstGeom prst="rect">
            <a:avLst/>
          </a:prstGeom>
          <a:noFill/>
          <a:ln>
            <a:noFill/>
          </a:ln>
        </p:spPr>
      </p:pic>
      <p:sp>
        <p:nvSpPr>
          <p:cNvPr id="2334" name="Google Shape;2334;p138"/>
          <p:cNvSpPr txBox="1"/>
          <p:nvPr>
            <p:ph type="title"/>
          </p:nvPr>
        </p:nvSpPr>
        <p:spPr>
          <a:xfrm>
            <a:off x="4820075" y="3396375"/>
            <a:ext cx="2653500" cy="12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rPr>
              <a:t>Celebrate</a:t>
            </a:r>
            <a:r>
              <a:rPr lang="en" sz="4000">
                <a:solidFill>
                  <a:srgbClr val="FFFFFF"/>
                </a:solidFill>
                <a:latin typeface="Roboto Light"/>
                <a:ea typeface="Roboto Light"/>
                <a:cs typeface="Roboto Light"/>
                <a:sym typeface="Roboto Light"/>
              </a:rPr>
              <a:t> </a:t>
            </a:r>
            <a:endParaRPr sz="40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sz="2500">
                <a:solidFill>
                  <a:srgbClr val="FFFFFF"/>
                </a:solidFill>
                <a:latin typeface="Roboto Light"/>
                <a:ea typeface="Roboto Light"/>
                <a:cs typeface="Roboto Light"/>
                <a:sym typeface="Roboto Light"/>
              </a:rPr>
              <a:t>your successes!</a:t>
            </a:r>
            <a:endParaRPr sz="2500">
              <a:solidFill>
                <a:srgbClr val="FFFFFF"/>
              </a:solidFill>
              <a:latin typeface="Roboto Light"/>
              <a:ea typeface="Roboto Light"/>
              <a:cs typeface="Roboto Light"/>
              <a:sym typeface="Roboto Light"/>
            </a:endParaRPr>
          </a:p>
        </p:txBody>
      </p:sp>
      <p:sp>
        <p:nvSpPr>
          <p:cNvPr id="2335" name="Google Shape;2335;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9" name="Shape 2339"/>
        <p:cNvGrpSpPr/>
        <p:nvPr/>
      </p:nvGrpSpPr>
      <p:grpSpPr>
        <a:xfrm>
          <a:off x="0" y="0"/>
          <a:ext cx="0" cy="0"/>
          <a:chOff x="0" y="0"/>
          <a:chExt cx="0" cy="0"/>
        </a:xfrm>
      </p:grpSpPr>
      <p:pic>
        <p:nvPicPr>
          <p:cNvPr id="2340" name="Google Shape;2340;p139"/>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2341" name="Google Shape;2341;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342" name="Google Shape;2342;p139" title="15 minute Countdown timer (with alarm)">
            <a:hlinkClick r:id="rId4"/>
          </p:cNvPr>
          <p:cNvPicPr preferRelativeResize="0"/>
          <p:nvPr/>
        </p:nvPicPr>
        <p:blipFill>
          <a:blip r:embed="rId5">
            <a:alphaModFix/>
          </a:blip>
          <a:stretch>
            <a:fillRect/>
          </a:stretch>
        </p:blipFill>
        <p:spPr>
          <a:xfrm>
            <a:off x="202750" y="3393650"/>
            <a:ext cx="2084750" cy="1563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6" name="Shape 2346"/>
        <p:cNvGrpSpPr/>
        <p:nvPr/>
      </p:nvGrpSpPr>
      <p:grpSpPr>
        <a:xfrm>
          <a:off x="0" y="0"/>
          <a:ext cx="0" cy="0"/>
          <a:chOff x="0" y="0"/>
          <a:chExt cx="0" cy="0"/>
        </a:xfrm>
      </p:grpSpPr>
      <p:sp>
        <p:nvSpPr>
          <p:cNvPr id="2347" name="Google Shape;2347;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8" name="Google Shape;2348;p1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Rise of FinTech</a:t>
            </a:r>
            <a:endParaRPr/>
          </a:p>
        </p:txBody>
      </p:sp>
      <p:sp>
        <p:nvSpPr>
          <p:cNvPr id="2349" name="Google Shape;2349;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Global FinTech Investment Growth</a:t>
            </a:r>
            <a:endParaRPr b="0"/>
          </a:p>
        </p:txBody>
      </p:sp>
      <p:sp>
        <p:nvSpPr>
          <p:cNvPr id="2355" name="Google Shape;2355;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6" name="Google Shape;2356;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FinTech investment has shown dramatic growth in recent years.</a:t>
            </a:r>
            <a:endParaRPr/>
          </a:p>
        </p:txBody>
      </p:sp>
      <p:pic>
        <p:nvPicPr>
          <p:cNvPr id="2357" name="Google Shape;2357;p141"/>
          <p:cNvPicPr preferRelativeResize="0"/>
          <p:nvPr/>
        </p:nvPicPr>
        <p:blipFill rotWithShape="1">
          <a:blip r:embed="rId3">
            <a:alphaModFix/>
          </a:blip>
          <a:srcRect b="0" l="0" r="0" t="15182"/>
          <a:stretch/>
        </p:blipFill>
        <p:spPr>
          <a:xfrm>
            <a:off x="1789438" y="1134150"/>
            <a:ext cx="5565125" cy="3674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1" name="Shape 2361"/>
        <p:cNvGrpSpPr/>
        <p:nvPr/>
      </p:nvGrpSpPr>
      <p:grpSpPr>
        <a:xfrm>
          <a:off x="0" y="0"/>
          <a:ext cx="0" cy="0"/>
          <a:chOff x="0" y="0"/>
          <a:chExt cx="0" cy="0"/>
        </a:xfrm>
      </p:grpSpPr>
      <p:sp>
        <p:nvSpPr>
          <p:cNvPr id="2362" name="Google Shape;2362;p142"/>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FinTech such a </a:t>
            </a:r>
            <a:r>
              <a:rPr lang="en">
                <a:solidFill>
                  <a:srgbClr val="FF0000"/>
                </a:solidFill>
              </a:rPr>
              <a:t>hot</a:t>
            </a:r>
            <a:r>
              <a:rPr lang="en"/>
              <a:t> field of study these days?</a:t>
            </a:r>
            <a:endParaRPr/>
          </a:p>
        </p:txBody>
      </p:sp>
      <p:sp>
        <p:nvSpPr>
          <p:cNvPr id="2363" name="Google Shape;2363;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4" name="Google Shape;2364;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5" name="Shape 2125"/>
        <p:cNvGrpSpPr/>
        <p:nvPr/>
      </p:nvGrpSpPr>
      <p:grpSpPr>
        <a:xfrm>
          <a:off x="0" y="0"/>
          <a:ext cx="0" cy="0"/>
          <a:chOff x="0" y="0"/>
          <a:chExt cx="0" cy="0"/>
        </a:xfrm>
      </p:grpSpPr>
      <p:sp>
        <p:nvSpPr>
          <p:cNvPr id="2126" name="Google Shape;2126;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Class Objectives</a:t>
            </a:r>
            <a:endParaRPr/>
          </a:p>
        </p:txBody>
      </p:sp>
      <p:sp>
        <p:nvSpPr>
          <p:cNvPr id="2127" name="Google Shape;2127;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today’s class, you will:</a:t>
            </a:r>
            <a:endParaRPr/>
          </a:p>
        </p:txBody>
      </p:sp>
      <p:sp>
        <p:nvSpPr>
          <p:cNvPr id="2128" name="Google Shape;2128;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29" name="Google Shape;2129;p116"/>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Get to know the instructional team as well as each other.</a:t>
            </a:r>
            <a:endParaRPr/>
          </a:p>
        </p:txBody>
      </p:sp>
      <p:sp>
        <p:nvSpPr>
          <p:cNvPr id="2130" name="Google Shape;2130;p116"/>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Become familiar with the course format and requirements for certification.</a:t>
            </a:r>
            <a:endParaRPr/>
          </a:p>
        </p:txBody>
      </p:sp>
      <p:sp>
        <p:nvSpPr>
          <p:cNvPr id="2131" name="Google Shape;2131;p116"/>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Review the course topics and agenda.</a:t>
            </a:r>
            <a:endParaRPr/>
          </a:p>
        </p:txBody>
      </p:sp>
      <p:sp>
        <p:nvSpPr>
          <p:cNvPr id="2132" name="Google Shape;2132;p116"/>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Be able to explain what FinTech is.</a:t>
            </a:r>
            <a:endParaRPr/>
          </a:p>
        </p:txBody>
      </p:sp>
      <p:sp>
        <p:nvSpPr>
          <p:cNvPr id="2133" name="Google Shape;2133;p116"/>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Review the completion and submission guidelines for the Unit 1 homework assignment.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8" name="Shape 2368"/>
        <p:cNvGrpSpPr/>
        <p:nvPr/>
      </p:nvGrpSpPr>
      <p:grpSpPr>
        <a:xfrm>
          <a:off x="0" y="0"/>
          <a:ext cx="0" cy="0"/>
          <a:chOff x="0" y="0"/>
          <a:chExt cx="0" cy="0"/>
        </a:xfrm>
      </p:grpSpPr>
      <p:pic>
        <p:nvPicPr>
          <p:cNvPr id="2369" name="Google Shape;2369;p143"/>
          <p:cNvPicPr preferRelativeResize="0"/>
          <p:nvPr/>
        </p:nvPicPr>
        <p:blipFill rotWithShape="1">
          <a:blip r:embed="rId3">
            <a:alphaModFix/>
          </a:blip>
          <a:srcRect b="12365" l="4181" r="11855" t="0"/>
          <a:stretch/>
        </p:blipFill>
        <p:spPr>
          <a:xfrm>
            <a:off x="0" y="0"/>
            <a:ext cx="9168600" cy="5143500"/>
          </a:xfrm>
          <a:prstGeom prst="rect">
            <a:avLst/>
          </a:prstGeom>
          <a:noFill/>
          <a:ln>
            <a:noFill/>
          </a:ln>
        </p:spPr>
      </p:pic>
      <p:sp>
        <p:nvSpPr>
          <p:cNvPr id="2370" name="Google Shape;2370;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1" name="Google Shape;2371;p143"/>
          <p:cNvSpPr/>
          <p:nvPr/>
        </p:nvSpPr>
        <p:spPr>
          <a:xfrm flipH="1" rot="10800000">
            <a:off x="-10800" y="-50"/>
            <a:ext cx="4307400" cy="1166400"/>
          </a:xfrm>
          <a:prstGeom prst="round1Rect">
            <a:avLst>
              <a:gd fmla="val 16667" name="adj"/>
            </a:avLst>
          </a:prstGeom>
          <a:solidFill>
            <a:srgbClr val="F7EF6A">
              <a:alpha val="8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43"/>
          <p:cNvSpPr txBox="1"/>
          <p:nvPr>
            <p:ph type="title"/>
          </p:nvPr>
        </p:nvSpPr>
        <p:spPr>
          <a:xfrm>
            <a:off x="-12300" y="0"/>
            <a:ext cx="4166700" cy="10674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Explosive Growth in Digitized Data (Creation)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6" name="Shape 2376"/>
        <p:cNvGrpSpPr/>
        <p:nvPr/>
      </p:nvGrpSpPr>
      <p:grpSpPr>
        <a:xfrm>
          <a:off x="0" y="0"/>
          <a:ext cx="0" cy="0"/>
          <a:chOff x="0" y="0"/>
          <a:chExt cx="0" cy="0"/>
        </a:xfrm>
      </p:grpSpPr>
      <p:pic>
        <p:nvPicPr>
          <p:cNvPr id="2377" name="Google Shape;2377;p144"/>
          <p:cNvPicPr preferRelativeResize="0"/>
          <p:nvPr/>
        </p:nvPicPr>
        <p:blipFill rotWithShape="1">
          <a:blip r:embed="rId3">
            <a:alphaModFix/>
          </a:blip>
          <a:srcRect b="0" l="69" r="79" t="0"/>
          <a:stretch/>
        </p:blipFill>
        <p:spPr>
          <a:xfrm>
            <a:off x="0" y="0"/>
            <a:ext cx="9130498" cy="5143503"/>
          </a:xfrm>
          <a:prstGeom prst="rect">
            <a:avLst/>
          </a:prstGeom>
          <a:noFill/>
          <a:ln>
            <a:noFill/>
          </a:ln>
        </p:spPr>
      </p:pic>
      <p:sp>
        <p:nvSpPr>
          <p:cNvPr id="2378" name="Google Shape;2378;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379" name="Google Shape;2379;p144"/>
          <p:cNvSpPr/>
          <p:nvPr/>
        </p:nvSpPr>
        <p:spPr>
          <a:xfrm flipH="1" rot="10800000">
            <a:off x="-10800" y="-50"/>
            <a:ext cx="4307400" cy="1166400"/>
          </a:xfrm>
          <a:prstGeom prst="round1Rect">
            <a:avLst>
              <a:gd fmla="val 16667" name="adj"/>
            </a:avLst>
          </a:prstGeom>
          <a:solidFill>
            <a:srgbClr val="F7EF6A">
              <a:alpha val="8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44"/>
          <p:cNvSpPr txBox="1"/>
          <p:nvPr>
            <p:ph type="title"/>
          </p:nvPr>
        </p:nvSpPr>
        <p:spPr>
          <a:xfrm>
            <a:off x="-12300" y="0"/>
            <a:ext cx="5562600" cy="1428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Explosive Growth in</a:t>
            </a:r>
            <a:br>
              <a:rPr lang="en"/>
            </a:br>
            <a:r>
              <a:rPr lang="en"/>
              <a:t>Analytic Tools (Synthesis)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4" name="Shape 2384"/>
        <p:cNvGrpSpPr/>
        <p:nvPr/>
      </p:nvGrpSpPr>
      <p:grpSpPr>
        <a:xfrm>
          <a:off x="0" y="0"/>
          <a:ext cx="0" cy="0"/>
          <a:chOff x="0" y="0"/>
          <a:chExt cx="0" cy="0"/>
        </a:xfrm>
      </p:grpSpPr>
      <p:pic>
        <p:nvPicPr>
          <p:cNvPr id="2385" name="Google Shape;2385;p145"/>
          <p:cNvPicPr preferRelativeResize="0"/>
          <p:nvPr/>
        </p:nvPicPr>
        <p:blipFill rotWithShape="1">
          <a:blip r:embed="rId3">
            <a:alphaModFix/>
          </a:blip>
          <a:srcRect b="0" l="69" r="79" t="0"/>
          <a:stretch/>
        </p:blipFill>
        <p:spPr>
          <a:xfrm>
            <a:off x="-6750" y="0"/>
            <a:ext cx="9144000" cy="5143500"/>
          </a:xfrm>
          <a:prstGeom prst="rect">
            <a:avLst/>
          </a:prstGeom>
          <a:noFill/>
          <a:ln>
            <a:noFill/>
          </a:ln>
        </p:spPr>
      </p:pic>
      <p:sp>
        <p:nvSpPr>
          <p:cNvPr id="2386" name="Google Shape;2386;p145"/>
          <p:cNvSpPr/>
          <p:nvPr/>
        </p:nvSpPr>
        <p:spPr>
          <a:xfrm flipH="1" rot="10800000">
            <a:off x="-10800" y="-50"/>
            <a:ext cx="4307400" cy="1166400"/>
          </a:xfrm>
          <a:prstGeom prst="round1Rect">
            <a:avLst>
              <a:gd fmla="val 16667" name="adj"/>
            </a:avLst>
          </a:prstGeom>
          <a:solidFill>
            <a:srgbClr val="F7EF6A">
              <a:alpha val="8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388" name="Google Shape;2388;p145"/>
          <p:cNvSpPr txBox="1"/>
          <p:nvPr>
            <p:ph type="title"/>
          </p:nvPr>
        </p:nvSpPr>
        <p:spPr>
          <a:xfrm>
            <a:off x="-12300" y="0"/>
            <a:ext cx="4364400" cy="1111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Accelerating Search for Actionable Insight (Value)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2" name="Shape 2392"/>
        <p:cNvGrpSpPr/>
        <p:nvPr/>
      </p:nvGrpSpPr>
      <p:grpSpPr>
        <a:xfrm>
          <a:off x="0" y="0"/>
          <a:ext cx="0" cy="0"/>
          <a:chOff x="0" y="0"/>
          <a:chExt cx="0" cy="0"/>
        </a:xfrm>
      </p:grpSpPr>
      <p:sp>
        <p:nvSpPr>
          <p:cNvPr id="2393" name="Google Shape;2393;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Driving Forces of FinTech</a:t>
            </a:r>
            <a:endParaRPr/>
          </a:p>
        </p:txBody>
      </p:sp>
      <p:sp>
        <p:nvSpPr>
          <p:cNvPr id="2394" name="Google Shape;2394;p146"/>
          <p:cNvSpPr txBox="1"/>
          <p:nvPr>
            <p:ph idx="1" type="subTitle"/>
          </p:nvPr>
        </p:nvSpPr>
        <p:spPr>
          <a:xfrm>
            <a:off x="0" y="675975"/>
            <a:ext cx="8048400" cy="786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FinTech is driven by the same trends that dominate software and consumer technology.  </a:t>
            </a:r>
            <a:endParaRPr>
              <a:solidFill>
                <a:schemeClr val="dk1"/>
              </a:solidFill>
            </a:endParaRPr>
          </a:p>
        </p:txBody>
      </p:sp>
      <p:sp>
        <p:nvSpPr>
          <p:cNvPr id="2395" name="Google Shape;2395;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96" name="Google Shape;2396;p146"/>
          <p:cNvSpPr txBox="1"/>
          <p:nvPr>
            <p:ph idx="3" type="subTitle"/>
          </p:nvPr>
        </p:nvSpPr>
        <p:spPr>
          <a:xfrm>
            <a:off x="724275" y="1861626"/>
            <a:ext cx="2371500" cy="5064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a:t>Artificial Intelligence</a:t>
            </a:r>
            <a:endParaRPr/>
          </a:p>
        </p:txBody>
      </p:sp>
      <p:sp>
        <p:nvSpPr>
          <p:cNvPr id="2397" name="Google Shape;2397;p146"/>
          <p:cNvSpPr txBox="1"/>
          <p:nvPr>
            <p:ph idx="4" type="subTitle"/>
          </p:nvPr>
        </p:nvSpPr>
        <p:spPr>
          <a:xfrm>
            <a:off x="3572250" y="1861628"/>
            <a:ext cx="2371500" cy="6084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a:t>Blockchain</a:t>
            </a:r>
            <a:endParaRPr/>
          </a:p>
        </p:txBody>
      </p:sp>
      <p:sp>
        <p:nvSpPr>
          <p:cNvPr id="2398" name="Google Shape;2398;p146"/>
          <p:cNvSpPr txBox="1"/>
          <p:nvPr>
            <p:ph idx="5" type="subTitle"/>
          </p:nvPr>
        </p:nvSpPr>
        <p:spPr>
          <a:xfrm>
            <a:off x="6401175" y="1861799"/>
            <a:ext cx="2371500" cy="6084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a:t>Mobile Technology</a:t>
            </a:r>
            <a:endParaRPr/>
          </a:p>
        </p:txBody>
      </p:sp>
      <p:sp>
        <p:nvSpPr>
          <p:cNvPr id="2399" name="Google Shape;2399;p146"/>
          <p:cNvSpPr txBox="1"/>
          <p:nvPr>
            <p:ph idx="6" type="subTitle"/>
          </p:nvPr>
        </p:nvSpPr>
        <p:spPr>
          <a:xfrm>
            <a:off x="724275" y="2421375"/>
            <a:ext cx="2371500" cy="6546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a:solidFill>
                  <a:schemeClr val="dk1"/>
                </a:solidFill>
              </a:rPr>
              <a:t>Machine Learning</a:t>
            </a:r>
            <a:endParaRPr/>
          </a:p>
        </p:txBody>
      </p:sp>
      <p:sp>
        <p:nvSpPr>
          <p:cNvPr id="2400" name="Google Shape;2400;p146"/>
          <p:cNvSpPr txBox="1"/>
          <p:nvPr>
            <p:ph idx="7" type="subTitle"/>
          </p:nvPr>
        </p:nvSpPr>
        <p:spPr>
          <a:xfrm>
            <a:off x="3572250" y="2421375"/>
            <a:ext cx="2371500" cy="5655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a:solidFill>
                  <a:schemeClr val="dk1"/>
                </a:solidFill>
              </a:rPr>
              <a:t>Cryptocurrency</a:t>
            </a:r>
            <a:endParaRPr/>
          </a:p>
        </p:txBody>
      </p:sp>
      <p:sp>
        <p:nvSpPr>
          <p:cNvPr id="2401" name="Google Shape;2401;p146"/>
          <p:cNvSpPr txBox="1"/>
          <p:nvPr>
            <p:ph idx="8" type="subTitle"/>
          </p:nvPr>
        </p:nvSpPr>
        <p:spPr>
          <a:xfrm>
            <a:off x="6401175" y="2421600"/>
            <a:ext cx="2371500" cy="7863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a:solidFill>
                  <a:schemeClr val="dk1"/>
                </a:solidFill>
              </a:rPr>
              <a:t>Cloud / Dev Ops</a:t>
            </a:r>
            <a:endParaRPr/>
          </a:p>
        </p:txBody>
      </p:sp>
      <p:sp>
        <p:nvSpPr>
          <p:cNvPr id="2402" name="Google Shape;2402;p146"/>
          <p:cNvSpPr txBox="1"/>
          <p:nvPr>
            <p:ph idx="9" type="subTitle"/>
          </p:nvPr>
        </p:nvSpPr>
        <p:spPr>
          <a:xfrm>
            <a:off x="724275" y="3023200"/>
            <a:ext cx="2371500" cy="5451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a:solidFill>
                  <a:schemeClr val="dk1"/>
                </a:solidFill>
              </a:rPr>
              <a:t>Big Data</a:t>
            </a:r>
            <a:endParaRPr/>
          </a:p>
        </p:txBody>
      </p:sp>
      <p:sp>
        <p:nvSpPr>
          <p:cNvPr id="2403" name="Google Shape;2403;p146"/>
          <p:cNvSpPr txBox="1"/>
          <p:nvPr>
            <p:ph idx="13" type="subTitle"/>
          </p:nvPr>
        </p:nvSpPr>
        <p:spPr>
          <a:xfrm>
            <a:off x="3572250" y="3023203"/>
            <a:ext cx="2371500" cy="6543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a:solidFill>
                  <a:schemeClr val="dk1"/>
                </a:solidFill>
              </a:rPr>
              <a:t>IoT</a:t>
            </a:r>
            <a:endParaRPr/>
          </a:p>
        </p:txBody>
      </p:sp>
      <p:sp>
        <p:nvSpPr>
          <p:cNvPr id="2404" name="Google Shape;2404;p146"/>
          <p:cNvSpPr txBox="1"/>
          <p:nvPr>
            <p:ph idx="14" type="subTitle"/>
          </p:nvPr>
        </p:nvSpPr>
        <p:spPr>
          <a:xfrm>
            <a:off x="6401175" y="3023387"/>
            <a:ext cx="2371500" cy="6543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a:solidFill>
                  <a:schemeClr val="dk1"/>
                </a:solidFill>
              </a:rPr>
              <a:t>IT Security</a:t>
            </a:r>
            <a:endParaRPr/>
          </a:p>
        </p:txBody>
      </p:sp>
      <p:sp>
        <p:nvSpPr>
          <p:cNvPr id="2405" name="Google Shape;2405;p146"/>
          <p:cNvSpPr txBox="1"/>
          <p:nvPr>
            <p:ph type="title"/>
          </p:nvPr>
        </p:nvSpPr>
        <p:spPr>
          <a:xfrm>
            <a:off x="-12300" y="1447800"/>
            <a:ext cx="9168600" cy="5337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sz="1600"/>
              <a:t>Driving Technologies</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9" name="Shape 2409"/>
        <p:cNvGrpSpPr/>
        <p:nvPr/>
      </p:nvGrpSpPr>
      <p:grpSpPr>
        <a:xfrm>
          <a:off x="0" y="0"/>
          <a:ext cx="0" cy="0"/>
          <a:chOff x="0" y="0"/>
          <a:chExt cx="0" cy="0"/>
        </a:xfrm>
      </p:grpSpPr>
      <p:sp>
        <p:nvSpPr>
          <p:cNvPr id="2410" name="Google Shape;2410;p147"/>
          <p:cNvSpPr/>
          <p:nvPr/>
        </p:nvSpPr>
        <p:spPr>
          <a:xfrm flipH="1">
            <a:off x="495551" y="2852175"/>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47"/>
          <p:cNvSpPr/>
          <p:nvPr/>
        </p:nvSpPr>
        <p:spPr>
          <a:xfrm flipH="1">
            <a:off x="3367305" y="2852175"/>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47"/>
          <p:cNvSpPr/>
          <p:nvPr/>
        </p:nvSpPr>
        <p:spPr>
          <a:xfrm flipH="1">
            <a:off x="6219850" y="2852322"/>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47"/>
          <p:cNvSpPr/>
          <p:nvPr/>
        </p:nvSpPr>
        <p:spPr>
          <a:xfrm flipH="1">
            <a:off x="495551" y="3456378"/>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47"/>
          <p:cNvSpPr/>
          <p:nvPr/>
        </p:nvSpPr>
        <p:spPr>
          <a:xfrm flipH="1">
            <a:off x="3367305" y="3456378"/>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47"/>
          <p:cNvSpPr/>
          <p:nvPr/>
        </p:nvSpPr>
        <p:spPr>
          <a:xfrm flipH="1">
            <a:off x="6219850" y="3456526"/>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47"/>
          <p:cNvSpPr/>
          <p:nvPr/>
        </p:nvSpPr>
        <p:spPr>
          <a:xfrm flipH="1">
            <a:off x="495551" y="4055557"/>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47"/>
          <p:cNvSpPr/>
          <p:nvPr/>
        </p:nvSpPr>
        <p:spPr>
          <a:xfrm flipH="1">
            <a:off x="3367305" y="4055557"/>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47"/>
          <p:cNvSpPr/>
          <p:nvPr/>
        </p:nvSpPr>
        <p:spPr>
          <a:xfrm flipH="1">
            <a:off x="6219850" y="4055705"/>
            <a:ext cx="2448900" cy="523200"/>
          </a:xfrm>
          <a:prstGeom prst="round2DiagRect">
            <a:avLst>
              <a:gd fmla="val 16667" name="adj1"/>
              <a:gd fmla="val 0"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47"/>
          <p:cNvSpPr/>
          <p:nvPr/>
        </p:nvSpPr>
        <p:spPr>
          <a:xfrm flipH="1">
            <a:off x="3367305" y="1023375"/>
            <a:ext cx="2448900" cy="523200"/>
          </a:xfrm>
          <a:prstGeom prst="round2DiagRect">
            <a:avLst>
              <a:gd fmla="val 16667" name="adj1"/>
              <a:gd fmla="val 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47"/>
          <p:cNvSpPr/>
          <p:nvPr/>
        </p:nvSpPr>
        <p:spPr>
          <a:xfrm flipH="1">
            <a:off x="495551" y="1627578"/>
            <a:ext cx="2448900" cy="523200"/>
          </a:xfrm>
          <a:prstGeom prst="round2DiagRect">
            <a:avLst>
              <a:gd fmla="val 16667" name="adj1"/>
              <a:gd fmla="val 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47"/>
          <p:cNvSpPr/>
          <p:nvPr/>
        </p:nvSpPr>
        <p:spPr>
          <a:xfrm flipH="1">
            <a:off x="3367305" y="1627578"/>
            <a:ext cx="2448900" cy="523200"/>
          </a:xfrm>
          <a:prstGeom prst="round2DiagRect">
            <a:avLst>
              <a:gd fmla="val 16667" name="adj1"/>
              <a:gd fmla="val 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47"/>
          <p:cNvSpPr/>
          <p:nvPr/>
        </p:nvSpPr>
        <p:spPr>
          <a:xfrm flipH="1">
            <a:off x="6219850" y="1627726"/>
            <a:ext cx="2448900" cy="523200"/>
          </a:xfrm>
          <a:prstGeom prst="round2DiagRect">
            <a:avLst>
              <a:gd fmla="val 16667" name="adj1"/>
              <a:gd fmla="val 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47"/>
          <p:cNvSpPr/>
          <p:nvPr/>
        </p:nvSpPr>
        <p:spPr>
          <a:xfrm flipH="1">
            <a:off x="495551" y="2226757"/>
            <a:ext cx="2448900" cy="523200"/>
          </a:xfrm>
          <a:prstGeom prst="round2DiagRect">
            <a:avLst>
              <a:gd fmla="val 16667" name="adj1"/>
              <a:gd fmla="val 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47"/>
          <p:cNvSpPr/>
          <p:nvPr/>
        </p:nvSpPr>
        <p:spPr>
          <a:xfrm flipH="1">
            <a:off x="3367305" y="2226757"/>
            <a:ext cx="2448900" cy="523200"/>
          </a:xfrm>
          <a:prstGeom prst="round2DiagRect">
            <a:avLst>
              <a:gd fmla="val 16667" name="adj1"/>
              <a:gd fmla="val 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47"/>
          <p:cNvSpPr/>
          <p:nvPr/>
        </p:nvSpPr>
        <p:spPr>
          <a:xfrm flipH="1">
            <a:off x="6219850" y="2226905"/>
            <a:ext cx="2448900" cy="523200"/>
          </a:xfrm>
          <a:prstGeom prst="round2DiagRect">
            <a:avLst>
              <a:gd fmla="val 16667" name="adj1"/>
              <a:gd fmla="val 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47"/>
          <p:cNvSpPr txBox="1"/>
          <p:nvPr>
            <p:ph idx="1" type="subTitle"/>
          </p:nvPr>
        </p:nvSpPr>
        <p:spPr>
          <a:xfrm>
            <a:off x="3572250" y="1023428"/>
            <a:ext cx="2371500" cy="6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Regulation</a:t>
            </a:r>
            <a:endParaRPr/>
          </a:p>
        </p:txBody>
      </p:sp>
      <p:sp>
        <p:nvSpPr>
          <p:cNvPr id="2427" name="Google Shape;2427;p147"/>
          <p:cNvSpPr txBox="1"/>
          <p:nvPr>
            <p:ph idx="2" type="subTitle"/>
          </p:nvPr>
        </p:nvSpPr>
        <p:spPr>
          <a:xfrm>
            <a:off x="724275" y="1583175"/>
            <a:ext cx="2371500" cy="6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Corporate Accounting</a:t>
            </a:r>
            <a:endParaRPr/>
          </a:p>
        </p:txBody>
      </p:sp>
      <p:sp>
        <p:nvSpPr>
          <p:cNvPr id="2428" name="Google Shape;2428;p147"/>
          <p:cNvSpPr txBox="1"/>
          <p:nvPr>
            <p:ph idx="3" type="subTitle"/>
          </p:nvPr>
        </p:nvSpPr>
        <p:spPr>
          <a:xfrm>
            <a:off x="3572250" y="1583175"/>
            <a:ext cx="2371500" cy="5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Personal Finance</a:t>
            </a:r>
            <a:endParaRPr/>
          </a:p>
        </p:txBody>
      </p:sp>
      <p:sp>
        <p:nvSpPr>
          <p:cNvPr id="2429" name="Google Shape;2429;p147"/>
          <p:cNvSpPr txBox="1"/>
          <p:nvPr>
            <p:ph idx="4" type="subTitle"/>
          </p:nvPr>
        </p:nvSpPr>
        <p:spPr>
          <a:xfrm>
            <a:off x="6401175" y="1507200"/>
            <a:ext cx="2371500" cy="78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Corporate Finance</a:t>
            </a:r>
            <a:endParaRPr/>
          </a:p>
        </p:txBody>
      </p:sp>
      <p:sp>
        <p:nvSpPr>
          <p:cNvPr id="2430" name="Google Shape;2430;p147"/>
          <p:cNvSpPr txBox="1"/>
          <p:nvPr>
            <p:ph idx="5" type="subTitle"/>
          </p:nvPr>
        </p:nvSpPr>
        <p:spPr>
          <a:xfrm>
            <a:off x="724275" y="2185000"/>
            <a:ext cx="2371500" cy="54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Insurance</a:t>
            </a:r>
            <a:endParaRPr/>
          </a:p>
        </p:txBody>
      </p:sp>
      <p:sp>
        <p:nvSpPr>
          <p:cNvPr id="2431" name="Google Shape;2431;p147"/>
          <p:cNvSpPr txBox="1"/>
          <p:nvPr>
            <p:ph idx="6" type="subTitle"/>
          </p:nvPr>
        </p:nvSpPr>
        <p:spPr>
          <a:xfrm>
            <a:off x="3572250" y="2185003"/>
            <a:ext cx="2371500" cy="6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Investment Banking</a:t>
            </a:r>
            <a:endParaRPr/>
          </a:p>
        </p:txBody>
      </p:sp>
      <p:sp>
        <p:nvSpPr>
          <p:cNvPr id="2432" name="Google Shape;2432;p147"/>
          <p:cNvSpPr txBox="1"/>
          <p:nvPr>
            <p:ph idx="7" type="subTitle"/>
          </p:nvPr>
        </p:nvSpPr>
        <p:spPr>
          <a:xfrm>
            <a:off x="6401175" y="2185187"/>
            <a:ext cx="2371500" cy="6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Public Accounting</a:t>
            </a:r>
            <a:endParaRPr/>
          </a:p>
        </p:txBody>
      </p:sp>
      <p:sp>
        <p:nvSpPr>
          <p:cNvPr id="2433" name="Google Shape;2433;p147"/>
          <p:cNvSpPr txBox="1"/>
          <p:nvPr>
            <p:ph idx="8" type="subTitle"/>
          </p:nvPr>
        </p:nvSpPr>
        <p:spPr>
          <a:xfrm>
            <a:off x="724275" y="2852226"/>
            <a:ext cx="2371500" cy="50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Artificial Intelligence</a:t>
            </a:r>
            <a:endParaRPr/>
          </a:p>
        </p:txBody>
      </p:sp>
      <p:sp>
        <p:nvSpPr>
          <p:cNvPr id="2434" name="Google Shape;2434;p147"/>
          <p:cNvSpPr txBox="1"/>
          <p:nvPr>
            <p:ph idx="9" type="subTitle"/>
          </p:nvPr>
        </p:nvSpPr>
        <p:spPr>
          <a:xfrm>
            <a:off x="3572250" y="2852228"/>
            <a:ext cx="2371500" cy="6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Blockchain</a:t>
            </a:r>
            <a:endParaRPr/>
          </a:p>
        </p:txBody>
      </p:sp>
      <p:sp>
        <p:nvSpPr>
          <p:cNvPr id="2435" name="Google Shape;2435;p147"/>
          <p:cNvSpPr txBox="1"/>
          <p:nvPr>
            <p:ph idx="13" type="subTitle"/>
          </p:nvPr>
        </p:nvSpPr>
        <p:spPr>
          <a:xfrm>
            <a:off x="6401175" y="2852399"/>
            <a:ext cx="2371500" cy="6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Mobile Technology</a:t>
            </a:r>
            <a:endParaRPr/>
          </a:p>
        </p:txBody>
      </p:sp>
      <p:sp>
        <p:nvSpPr>
          <p:cNvPr id="2436" name="Google Shape;2436;p147"/>
          <p:cNvSpPr txBox="1"/>
          <p:nvPr>
            <p:ph idx="14" type="subTitle"/>
          </p:nvPr>
        </p:nvSpPr>
        <p:spPr>
          <a:xfrm>
            <a:off x="724275" y="3411975"/>
            <a:ext cx="2371500" cy="6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Machine Learning</a:t>
            </a:r>
            <a:endParaRPr/>
          </a:p>
        </p:txBody>
      </p:sp>
      <p:sp>
        <p:nvSpPr>
          <p:cNvPr id="2437" name="Google Shape;2437;p147"/>
          <p:cNvSpPr txBox="1"/>
          <p:nvPr>
            <p:ph idx="15" type="subTitle"/>
          </p:nvPr>
        </p:nvSpPr>
        <p:spPr>
          <a:xfrm>
            <a:off x="3572250" y="3411975"/>
            <a:ext cx="2371500" cy="5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Cryptocurrency</a:t>
            </a:r>
            <a:endParaRPr/>
          </a:p>
        </p:txBody>
      </p:sp>
      <p:sp>
        <p:nvSpPr>
          <p:cNvPr id="2438" name="Google Shape;2438;p147"/>
          <p:cNvSpPr txBox="1"/>
          <p:nvPr>
            <p:ph idx="16" type="subTitle"/>
          </p:nvPr>
        </p:nvSpPr>
        <p:spPr>
          <a:xfrm>
            <a:off x="6401175" y="3336000"/>
            <a:ext cx="2371500" cy="78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Cloud</a:t>
            </a:r>
            <a:r>
              <a:rPr b="1" lang="en">
                <a:solidFill>
                  <a:schemeClr val="dk1"/>
                </a:solidFill>
              </a:rPr>
              <a:t> </a:t>
            </a:r>
            <a:r>
              <a:rPr b="1" lang="en">
                <a:solidFill>
                  <a:schemeClr val="dk1"/>
                </a:solidFill>
              </a:rPr>
              <a:t>/</a:t>
            </a:r>
            <a:r>
              <a:rPr b="1" lang="en">
                <a:solidFill>
                  <a:schemeClr val="dk1"/>
                </a:solidFill>
              </a:rPr>
              <a:t> </a:t>
            </a:r>
            <a:r>
              <a:rPr b="1" lang="en">
                <a:solidFill>
                  <a:schemeClr val="dk1"/>
                </a:solidFill>
              </a:rPr>
              <a:t>Dev</a:t>
            </a:r>
            <a:r>
              <a:rPr b="1" lang="en">
                <a:solidFill>
                  <a:schemeClr val="dk1"/>
                </a:solidFill>
              </a:rPr>
              <a:t> </a:t>
            </a:r>
            <a:r>
              <a:rPr b="1" lang="en">
                <a:solidFill>
                  <a:schemeClr val="dk1"/>
                </a:solidFill>
              </a:rPr>
              <a:t>Ops</a:t>
            </a:r>
            <a:endParaRPr/>
          </a:p>
        </p:txBody>
      </p:sp>
      <p:sp>
        <p:nvSpPr>
          <p:cNvPr id="2439" name="Google Shape;2439;p147"/>
          <p:cNvSpPr txBox="1"/>
          <p:nvPr>
            <p:ph idx="17" type="subTitle"/>
          </p:nvPr>
        </p:nvSpPr>
        <p:spPr>
          <a:xfrm>
            <a:off x="724275" y="4013800"/>
            <a:ext cx="2371500" cy="54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Big Data</a:t>
            </a:r>
            <a:endParaRPr/>
          </a:p>
        </p:txBody>
      </p:sp>
      <p:sp>
        <p:nvSpPr>
          <p:cNvPr id="2440" name="Google Shape;2440;p147"/>
          <p:cNvSpPr txBox="1"/>
          <p:nvPr>
            <p:ph idx="18" type="subTitle"/>
          </p:nvPr>
        </p:nvSpPr>
        <p:spPr>
          <a:xfrm>
            <a:off x="3572250" y="4013803"/>
            <a:ext cx="2371500" cy="6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IoT</a:t>
            </a:r>
            <a:endParaRPr/>
          </a:p>
        </p:txBody>
      </p:sp>
      <p:sp>
        <p:nvSpPr>
          <p:cNvPr id="2441" name="Google Shape;2441;p147"/>
          <p:cNvSpPr txBox="1"/>
          <p:nvPr>
            <p:ph idx="19" type="subTitle"/>
          </p:nvPr>
        </p:nvSpPr>
        <p:spPr>
          <a:xfrm>
            <a:off x="6401175" y="4013987"/>
            <a:ext cx="2371500" cy="6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IT Security</a:t>
            </a:r>
            <a:endParaRPr/>
          </a:p>
        </p:txBody>
      </p:sp>
      <p:sp>
        <p:nvSpPr>
          <p:cNvPr id="2442" name="Google Shape;2442;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Driving Forces of FinTech</a:t>
            </a:r>
            <a:endParaRPr/>
          </a:p>
        </p:txBody>
      </p:sp>
      <p:sp>
        <p:nvSpPr>
          <p:cNvPr id="2443" name="Google Shape;2443;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4" name="Google Shape;2444;p147"/>
          <p:cNvSpPr txBox="1"/>
          <p:nvPr>
            <p:ph type="title"/>
          </p:nvPr>
        </p:nvSpPr>
        <p:spPr>
          <a:xfrm>
            <a:off x="-12300" y="609600"/>
            <a:ext cx="9168600" cy="5337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sz="1600"/>
              <a:t>Target Industries</a:t>
            </a:r>
            <a:endParaRPr sz="1600"/>
          </a:p>
        </p:txBody>
      </p:sp>
      <p:sp>
        <p:nvSpPr>
          <p:cNvPr id="2445" name="Google Shape;2445;p147"/>
          <p:cNvSpPr txBox="1"/>
          <p:nvPr>
            <p:ph type="title"/>
          </p:nvPr>
        </p:nvSpPr>
        <p:spPr>
          <a:xfrm>
            <a:off x="-12300" y="4540200"/>
            <a:ext cx="9168600" cy="5655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rPr>
              <a:t>Driving Technologies</a:t>
            </a:r>
            <a:endParaRPr sz="1600">
              <a:solidFill>
                <a:schemeClr val="dk1"/>
              </a:solidFill>
            </a:endParaRPr>
          </a:p>
          <a:p>
            <a:pPr indent="0" lvl="0" marL="0" rtl="0" algn="l">
              <a:spcBef>
                <a:spcPts val="0"/>
              </a:spcBef>
              <a:spcAft>
                <a:spcPts val="0"/>
              </a:spcAft>
              <a:buNone/>
            </a:pPr>
            <a:r>
              <a:t/>
            </a:r>
            <a:endParaRPr sz="1600"/>
          </a:p>
        </p:txBody>
      </p:sp>
      <p:sp>
        <p:nvSpPr>
          <p:cNvPr id="2446" name="Google Shape;2446;p147"/>
          <p:cNvSpPr/>
          <p:nvPr/>
        </p:nvSpPr>
        <p:spPr>
          <a:xfrm>
            <a:off x="438600" y="1023375"/>
            <a:ext cx="8283300" cy="1732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47"/>
          <p:cNvSpPr/>
          <p:nvPr/>
        </p:nvSpPr>
        <p:spPr>
          <a:xfrm>
            <a:off x="438600" y="2852175"/>
            <a:ext cx="8283300" cy="1732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47"/>
          <p:cNvSpPr/>
          <p:nvPr/>
        </p:nvSpPr>
        <p:spPr>
          <a:xfrm>
            <a:off x="2976475" y="2373825"/>
            <a:ext cx="358800" cy="902100"/>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47"/>
          <p:cNvSpPr/>
          <p:nvPr/>
        </p:nvSpPr>
        <p:spPr>
          <a:xfrm>
            <a:off x="5848225" y="2373825"/>
            <a:ext cx="358800" cy="902100"/>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3" name="Shape 2453"/>
        <p:cNvGrpSpPr/>
        <p:nvPr/>
      </p:nvGrpSpPr>
      <p:grpSpPr>
        <a:xfrm>
          <a:off x="0" y="0"/>
          <a:ext cx="0" cy="0"/>
          <a:chOff x="0" y="0"/>
          <a:chExt cx="0" cy="0"/>
        </a:xfrm>
      </p:grpSpPr>
      <p:sp>
        <p:nvSpPr>
          <p:cNvPr id="2454" name="Google Shape;245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5" name="Google Shape;2455;p14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FinTech Thought Experiments</a:t>
            </a:r>
            <a:endParaRPr/>
          </a:p>
        </p:txBody>
      </p:sp>
      <p:sp>
        <p:nvSpPr>
          <p:cNvPr id="2456" name="Google Shape;2456;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0" name="Shape 2460"/>
        <p:cNvGrpSpPr/>
        <p:nvPr/>
      </p:nvGrpSpPr>
      <p:grpSpPr>
        <a:xfrm>
          <a:off x="0" y="0"/>
          <a:ext cx="0" cy="0"/>
          <a:chOff x="0" y="0"/>
          <a:chExt cx="0" cy="0"/>
        </a:xfrm>
      </p:grpSpPr>
      <p:sp>
        <p:nvSpPr>
          <p:cNvPr id="2461" name="Google Shape;2461;p149"/>
          <p:cNvSpPr txBox="1"/>
          <p:nvPr>
            <p:ph idx="2" type="title"/>
          </p:nvPr>
        </p:nvSpPr>
        <p:spPr>
          <a:xfrm>
            <a:off x="273900" y="1042875"/>
            <a:ext cx="79251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 FinTech and Me</a:t>
            </a:r>
            <a:endParaRPr>
              <a:solidFill>
                <a:schemeClr val="dk1"/>
              </a:solidFill>
              <a:latin typeface="Roboto Medium"/>
              <a:ea typeface="Roboto Medium"/>
              <a:cs typeface="Roboto Medium"/>
              <a:sym typeface="Roboto Medium"/>
            </a:endParaRPr>
          </a:p>
          <a:p>
            <a:pPr indent="0" lvl="0" marL="0" rtl="0" algn="l">
              <a:spcBef>
                <a:spcPts val="100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In this activity, you will reflect on what FinTech means to you.</a:t>
            </a:r>
            <a:endParaRPr sz="2000">
              <a:solidFill>
                <a:schemeClr val="dk1"/>
              </a:solidFill>
              <a:latin typeface="Roboto Light"/>
              <a:ea typeface="Roboto Light"/>
              <a:cs typeface="Roboto Light"/>
              <a:sym typeface="Roboto Light"/>
            </a:endParaRPr>
          </a:p>
          <a:p>
            <a:pPr indent="0" lvl="0" marL="0" rtl="0" algn="l">
              <a:spcBef>
                <a:spcPts val="1000"/>
              </a:spcBef>
              <a:spcAft>
                <a:spcPts val="1000"/>
              </a:spcAft>
              <a:buClr>
                <a:schemeClr val="dk1"/>
              </a:buClr>
              <a:buSzPts val="1100"/>
              <a:buFont typeface="Arial"/>
              <a:buNone/>
            </a:pPr>
            <a:r>
              <a:rPr lang="en" sz="2000">
                <a:solidFill>
                  <a:schemeClr val="dk1"/>
                </a:solidFill>
                <a:latin typeface="Roboto Light"/>
                <a:ea typeface="Roboto Light"/>
                <a:cs typeface="Roboto Light"/>
                <a:sym typeface="Roboto Light"/>
              </a:rPr>
              <a:t>(Instructions sent via Slack.)</a:t>
            </a:r>
            <a:endParaRPr sz="2000">
              <a:solidFill>
                <a:schemeClr val="dk1"/>
              </a:solidFill>
              <a:latin typeface="Roboto Light"/>
              <a:ea typeface="Roboto Light"/>
              <a:cs typeface="Roboto Light"/>
              <a:sym typeface="Roboto Light"/>
            </a:endParaRPr>
          </a:p>
        </p:txBody>
      </p:sp>
      <p:sp>
        <p:nvSpPr>
          <p:cNvPr id="2462" name="Google Shape;2462;p14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a:t>
            </a:r>
            <a:r>
              <a:rPr lang="en"/>
              <a:t> Minutes</a:t>
            </a:r>
            <a:endParaRPr/>
          </a:p>
        </p:txBody>
      </p:sp>
      <p:sp>
        <p:nvSpPr>
          <p:cNvPr id="2463" name="Google Shape;2463;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7" name="Shape 2467"/>
        <p:cNvGrpSpPr/>
        <p:nvPr/>
      </p:nvGrpSpPr>
      <p:grpSpPr>
        <a:xfrm>
          <a:off x="0" y="0"/>
          <a:ext cx="0" cy="0"/>
          <a:chOff x="0" y="0"/>
          <a:chExt cx="0" cy="0"/>
        </a:xfrm>
      </p:grpSpPr>
      <p:sp>
        <p:nvSpPr>
          <p:cNvPr id="2468" name="Google Shape;2468;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69" name="Google Shape;2469;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3" name="Shape 2473"/>
        <p:cNvGrpSpPr/>
        <p:nvPr/>
      </p:nvGrpSpPr>
      <p:grpSpPr>
        <a:xfrm>
          <a:off x="0" y="0"/>
          <a:ext cx="0" cy="0"/>
          <a:chOff x="0" y="0"/>
          <a:chExt cx="0" cy="0"/>
        </a:xfrm>
      </p:grpSpPr>
      <p:sp>
        <p:nvSpPr>
          <p:cNvPr id="2474" name="Google Shape;2474;p15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Alpacalypse Now</a:t>
            </a:r>
            <a:endParaRPr sz="1800">
              <a:latin typeface="Roboto Light"/>
              <a:ea typeface="Roboto Light"/>
              <a:cs typeface="Roboto Light"/>
              <a:sym typeface="Roboto Light"/>
            </a:endParaRPr>
          </a:p>
          <a:p>
            <a:pPr indent="0" lvl="0" marL="0" rtl="0" algn="l">
              <a:spcBef>
                <a:spcPts val="1000"/>
              </a:spcBef>
              <a:spcAft>
                <a:spcPts val="1000"/>
              </a:spcAft>
              <a:buNone/>
            </a:pPr>
            <a:r>
              <a:rPr lang="en" sz="1800">
                <a:latin typeface="Roboto Light"/>
                <a:ea typeface="Roboto Light"/>
                <a:cs typeface="Roboto Light"/>
                <a:sym typeface="Roboto Light"/>
              </a:rPr>
              <a:t>In this activity, you will work in groups to define </a:t>
            </a:r>
            <a:br>
              <a:rPr lang="en" sz="1800">
                <a:latin typeface="Roboto Light"/>
                <a:ea typeface="Roboto Light"/>
                <a:cs typeface="Roboto Light"/>
                <a:sym typeface="Roboto Light"/>
              </a:rPr>
            </a:br>
            <a:r>
              <a:rPr lang="en" sz="1800">
                <a:latin typeface="Roboto Light"/>
                <a:ea typeface="Roboto Light"/>
                <a:cs typeface="Roboto Light"/>
                <a:sym typeface="Roboto Light"/>
              </a:rPr>
              <a:t>and articulate the challenges faced by the </a:t>
            </a:r>
            <a:br>
              <a:rPr lang="en" sz="1800">
                <a:latin typeface="Roboto Light"/>
                <a:ea typeface="Roboto Light"/>
                <a:cs typeface="Roboto Light"/>
                <a:sym typeface="Roboto Light"/>
              </a:rPr>
            </a:br>
            <a:r>
              <a:rPr lang="en" sz="1800">
                <a:latin typeface="Roboto Light"/>
                <a:ea typeface="Roboto Light"/>
                <a:cs typeface="Roboto Light"/>
                <a:sym typeface="Roboto Light"/>
              </a:rPr>
              <a:t>Altruistic Alpacas charity. </a:t>
            </a:r>
            <a:endParaRPr sz="1800">
              <a:latin typeface="Roboto Light"/>
              <a:ea typeface="Roboto Light"/>
              <a:cs typeface="Roboto Light"/>
              <a:sym typeface="Roboto Light"/>
            </a:endParaRPr>
          </a:p>
        </p:txBody>
      </p:sp>
      <p:sp>
        <p:nvSpPr>
          <p:cNvPr id="2475" name="Google Shape;2475;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6" name="Google Shape;2476;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77" name="Google Shape;2477;p15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25 Minutes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1" name="Shape 2481"/>
        <p:cNvGrpSpPr/>
        <p:nvPr/>
      </p:nvGrpSpPr>
      <p:grpSpPr>
        <a:xfrm>
          <a:off x="0" y="0"/>
          <a:ext cx="0" cy="0"/>
          <a:chOff x="0" y="0"/>
          <a:chExt cx="0" cy="0"/>
        </a:xfrm>
      </p:grpSpPr>
      <p:sp>
        <p:nvSpPr>
          <p:cNvPr id="2482" name="Google Shape;2482;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3" name="Google Shape;2483;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Alpacalypse Now</a:t>
            </a:r>
            <a:endParaRPr>
              <a:latin typeface="Roboto Light"/>
              <a:ea typeface="Roboto Light"/>
              <a:cs typeface="Roboto Light"/>
              <a:sym typeface="Roboto Light"/>
            </a:endParaRPr>
          </a:p>
        </p:txBody>
      </p:sp>
      <p:sp>
        <p:nvSpPr>
          <p:cNvPr id="2484" name="Google Shape;2484;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85" name="Google Shape;2485;p152"/>
          <p:cNvPicPr preferRelativeResize="0"/>
          <p:nvPr/>
        </p:nvPicPr>
        <p:blipFill>
          <a:blip r:embed="rId3">
            <a:alphaModFix/>
          </a:blip>
          <a:stretch>
            <a:fillRect/>
          </a:stretch>
        </p:blipFill>
        <p:spPr>
          <a:xfrm>
            <a:off x="5013125" y="1410013"/>
            <a:ext cx="3943525" cy="2630331"/>
          </a:xfrm>
          <a:prstGeom prst="rect">
            <a:avLst/>
          </a:prstGeom>
          <a:noFill/>
          <a:ln>
            <a:noFill/>
          </a:ln>
        </p:spPr>
      </p:pic>
      <p:sp>
        <p:nvSpPr>
          <p:cNvPr id="2486" name="Google Shape;2486;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a:t>
            </a:r>
            <a:r>
              <a:rPr b="1" lang="en"/>
              <a:t> Client:</a:t>
            </a:r>
            <a:endParaRPr b="1"/>
          </a:p>
        </p:txBody>
      </p:sp>
      <p:sp>
        <p:nvSpPr>
          <p:cNvPr id="2487" name="Google Shape;2487;p152"/>
          <p:cNvSpPr txBox="1"/>
          <p:nvPr>
            <p:ph idx="3" type="body"/>
          </p:nvPr>
        </p:nvSpPr>
        <p:spPr>
          <a:xfrm>
            <a:off x="175" y="1284250"/>
            <a:ext cx="48585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Altruistic Alpacas</a:t>
            </a:r>
            <a:r>
              <a:rPr lang="en"/>
              <a:t> is a charitable organization based in Zanesville, Ohio.</a:t>
            </a:r>
            <a:endParaRPr/>
          </a:p>
          <a:p>
            <a:pPr indent="0" lvl="0" marL="0" rtl="0" algn="l">
              <a:spcBef>
                <a:spcPts val="800"/>
              </a:spcBef>
              <a:spcAft>
                <a:spcPts val="0"/>
              </a:spcAft>
              <a:buClr>
                <a:schemeClr val="dk1"/>
              </a:buClr>
              <a:buSzPts val="1100"/>
              <a:buFont typeface="Arial"/>
              <a:buNone/>
            </a:pPr>
            <a:r>
              <a:rPr lang="en"/>
              <a:t>Its mission is to provide alpacas to impoverished areas of the world by empowering people to donate them directly.</a:t>
            </a:r>
            <a:endParaRPr/>
          </a:p>
          <a:p>
            <a:pPr indent="0" lvl="0" marL="0" rtl="0" algn="l">
              <a:spcBef>
                <a:spcPts val="800"/>
              </a:spcBef>
              <a:spcAft>
                <a:spcPts val="0"/>
              </a:spcAft>
              <a:buClr>
                <a:schemeClr val="dk1"/>
              </a:buClr>
              <a:buSzPts val="1100"/>
              <a:buFont typeface="Arial"/>
              <a:buNone/>
            </a:pPr>
            <a:r>
              <a:rPr lang="en"/>
              <a:t>Alpacas provide fiber (wool/yarn), meat, milk, and leather, and are a phenomenal way to provide relief to areas of the world that need it.</a:t>
            </a:r>
            <a:endParaRPr/>
          </a:p>
          <a:p>
            <a:pPr indent="0" lvl="0" marL="0" rtl="0" algn="l">
              <a:spcBef>
                <a:spcPts val="800"/>
              </a:spcBef>
              <a:spcAft>
                <a:spcPts val="0"/>
              </a:spcAft>
              <a:buClr>
                <a:schemeClr val="dk1"/>
              </a:buClr>
              <a:buSzPts val="1100"/>
              <a:buFont typeface="Arial"/>
              <a:buNone/>
            </a:pPr>
            <a:r>
              <a:rPr lang="en"/>
              <a:t>In the past few months, Altruistic Alpacas have generated a lot of buzz, and donations have started to pour in.</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7" name="Shape 2137"/>
        <p:cNvGrpSpPr/>
        <p:nvPr/>
      </p:nvGrpSpPr>
      <p:grpSpPr>
        <a:xfrm>
          <a:off x="0" y="0"/>
          <a:ext cx="0" cy="0"/>
          <a:chOff x="0" y="0"/>
          <a:chExt cx="0" cy="0"/>
        </a:xfrm>
      </p:grpSpPr>
      <p:sp>
        <p:nvSpPr>
          <p:cNvPr id="2138" name="Google Shape;2138;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9" name="Google Shape;2139;p11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Defining FinTech</a:t>
            </a:r>
            <a:endParaRPr/>
          </a:p>
        </p:txBody>
      </p:sp>
      <p:sp>
        <p:nvSpPr>
          <p:cNvPr id="2140" name="Google Shape;2140;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1" name="Shape 2491"/>
        <p:cNvGrpSpPr/>
        <p:nvPr/>
      </p:nvGrpSpPr>
      <p:grpSpPr>
        <a:xfrm>
          <a:off x="0" y="0"/>
          <a:ext cx="0" cy="0"/>
          <a:chOff x="0" y="0"/>
          <a:chExt cx="0" cy="0"/>
        </a:xfrm>
      </p:grpSpPr>
      <p:sp>
        <p:nvSpPr>
          <p:cNvPr id="2492" name="Google Shape;2492;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3" name="Google Shape;2493;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Alpacalypse Now</a:t>
            </a:r>
            <a:endParaRPr>
              <a:latin typeface="Roboto Light"/>
              <a:ea typeface="Roboto Light"/>
              <a:cs typeface="Roboto Light"/>
              <a:sym typeface="Roboto Light"/>
            </a:endParaRPr>
          </a:p>
        </p:txBody>
      </p:sp>
      <p:sp>
        <p:nvSpPr>
          <p:cNvPr id="2494" name="Google Shape;2494;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95" name="Google Shape;2495;p153"/>
          <p:cNvPicPr preferRelativeResize="0"/>
          <p:nvPr/>
        </p:nvPicPr>
        <p:blipFill>
          <a:blip r:embed="rId3">
            <a:alphaModFix/>
          </a:blip>
          <a:stretch>
            <a:fillRect/>
          </a:stretch>
        </p:blipFill>
        <p:spPr>
          <a:xfrm>
            <a:off x="5006125" y="1357225"/>
            <a:ext cx="3943526" cy="2629017"/>
          </a:xfrm>
          <a:prstGeom prst="rect">
            <a:avLst/>
          </a:prstGeom>
          <a:noFill/>
          <a:ln>
            <a:noFill/>
          </a:ln>
        </p:spPr>
      </p:pic>
      <p:sp>
        <p:nvSpPr>
          <p:cNvPr id="2496" name="Google Shape;2496;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Situation:</a:t>
            </a:r>
            <a:endParaRPr b="1"/>
          </a:p>
        </p:txBody>
      </p:sp>
      <p:sp>
        <p:nvSpPr>
          <p:cNvPr id="2497" name="Google Shape;2497;p153"/>
          <p:cNvSpPr txBox="1"/>
          <p:nvPr>
            <p:ph idx="3" type="body"/>
          </p:nvPr>
        </p:nvSpPr>
        <p:spPr>
          <a:xfrm>
            <a:off x="175" y="1284250"/>
            <a:ext cx="49152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Altruistic Alpacas</a:t>
            </a:r>
            <a:r>
              <a:rPr lang="en"/>
              <a:t> has a great mission and lots of buzz, but no plan to execute.</a:t>
            </a:r>
            <a:endParaRPr/>
          </a:p>
          <a:p>
            <a:pPr indent="0" lvl="0" marL="0" rtl="0" algn="l">
              <a:spcBef>
                <a:spcPts val="800"/>
              </a:spcBef>
              <a:spcAft>
                <a:spcPts val="0"/>
              </a:spcAft>
              <a:buClr>
                <a:schemeClr val="dk1"/>
              </a:buClr>
              <a:buSzPts val="1100"/>
              <a:buFont typeface="Arial"/>
              <a:buNone/>
            </a:pPr>
            <a:r>
              <a:rPr lang="en"/>
              <a:t>While they received a lot of initial donations, they had no clear system for sending alpacas to the correct locations. Donations are being returned to their office in Zanesville! Alpacas are literally piling up in the office, spitting on the interns, and eating all the donuts!</a:t>
            </a:r>
            <a:endParaRPr/>
          </a:p>
          <a:p>
            <a:pPr indent="0" lvl="0" marL="0" rtl="0" algn="l">
              <a:spcBef>
                <a:spcPts val="800"/>
              </a:spcBef>
              <a:spcAft>
                <a:spcPts val="0"/>
              </a:spcAft>
              <a:buClr>
                <a:schemeClr val="dk1"/>
              </a:buClr>
              <a:buSzPts val="1100"/>
              <a:buFont typeface="Arial"/>
              <a:buNone/>
            </a:pPr>
            <a:r>
              <a:rPr lang="en"/>
              <a:t>Additionally, donors have no way of knowing if their alpaca was actually delivered. Recipients have no clear global marketplace to sell alpaca wool, and Altruistic Alpacas has not established a system for monitoring the impact of its work.</a:t>
            </a:r>
            <a:endParaRPr/>
          </a:p>
          <a:p>
            <a:pPr indent="0" lvl="0" marL="0" rtl="0" algn="l">
              <a:spcBef>
                <a:spcPts val="800"/>
              </a:spcBef>
              <a:spcAft>
                <a:spcPts val="0"/>
              </a:spcAft>
              <a:buClr>
                <a:schemeClr val="dk1"/>
              </a:buClr>
              <a:buSzPts val="1100"/>
              <a:buFont typeface="Arial"/>
              <a:buNone/>
            </a:pPr>
            <a:r>
              <a:rPr lang="en"/>
              <a:t>Altruistic Alpacas is on the brink of collapse!</a:t>
            </a:r>
            <a:endParaRPr/>
          </a:p>
          <a:p>
            <a:pPr indent="0" lvl="0" marL="0" rtl="0" algn="l">
              <a:spcBef>
                <a:spcPts val="800"/>
              </a:spcBef>
              <a:spcAft>
                <a:spcPts val="8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1" name="Shape 2501"/>
        <p:cNvGrpSpPr/>
        <p:nvPr/>
      </p:nvGrpSpPr>
      <p:grpSpPr>
        <a:xfrm>
          <a:off x="0" y="0"/>
          <a:ext cx="0" cy="0"/>
          <a:chOff x="0" y="0"/>
          <a:chExt cx="0" cy="0"/>
        </a:xfrm>
      </p:grpSpPr>
      <p:sp>
        <p:nvSpPr>
          <p:cNvPr id="2502" name="Google Shape;2502;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Alpacalypse Now</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503" name="Google Shape;2503;p154"/>
          <p:cNvSpPr txBox="1"/>
          <p:nvPr>
            <p:ph idx="1" type="subTitle"/>
          </p:nvPr>
        </p:nvSpPr>
        <p:spPr>
          <a:xfrm>
            <a:off x="0" y="675975"/>
            <a:ext cx="9144000" cy="721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dk1"/>
                </a:solidFill>
              </a:rPr>
              <a:t>The Need</a:t>
            </a:r>
            <a:r>
              <a:rPr b="1" lang="en">
                <a:solidFill>
                  <a:schemeClr val="dk1"/>
                </a:solidFill>
              </a:rPr>
              <a:t>: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Altruistic Alpacas is looking to solve </a:t>
            </a:r>
            <a:r>
              <a:rPr b="1" lang="en">
                <a:solidFill>
                  <a:schemeClr val="dk1"/>
                </a:solidFill>
              </a:rPr>
              <a:t>5</a:t>
            </a:r>
            <a:r>
              <a:rPr lang="en">
                <a:solidFill>
                  <a:schemeClr val="dk1"/>
                </a:solidFill>
              </a:rPr>
              <a:t> key problems that currently jeopardize their organization. </a:t>
            </a:r>
            <a:endParaRPr>
              <a:solidFill>
                <a:schemeClr val="dk1"/>
              </a:solidFill>
            </a:endParaRPr>
          </a:p>
        </p:txBody>
      </p:sp>
      <p:sp>
        <p:nvSpPr>
          <p:cNvPr id="2504" name="Google Shape;2504;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5" name="Google Shape;2505;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06" name="Google Shape;2506;p154"/>
          <p:cNvSpPr txBox="1"/>
          <p:nvPr>
            <p:ph idx="3" type="body"/>
          </p:nvPr>
        </p:nvSpPr>
        <p:spPr>
          <a:xfrm>
            <a:off x="175" y="2105275"/>
            <a:ext cx="9144000" cy="28011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AutoNum type="arabicPeriod"/>
            </a:pPr>
            <a:r>
              <a:rPr b="1" lang="en"/>
              <a:t>Analyze the Need:</a:t>
            </a:r>
            <a:r>
              <a:rPr lang="en"/>
              <a:t> </a:t>
            </a:r>
            <a:r>
              <a:rPr lang="en"/>
              <a:t>Where should the alpacas be sent in order to do the most good?</a:t>
            </a:r>
            <a:endParaRPr/>
          </a:p>
          <a:p>
            <a:pPr indent="-180340" lvl="0" marL="320040" rtl="0" algn="l">
              <a:spcBef>
                <a:spcPts val="1200"/>
              </a:spcBef>
              <a:spcAft>
                <a:spcPts val="0"/>
              </a:spcAft>
              <a:buSzPts val="1400"/>
              <a:buAutoNum type="arabicPeriod"/>
            </a:pPr>
            <a:r>
              <a:rPr b="1" lang="en"/>
              <a:t>Mo Money, Mo Problems:</a:t>
            </a:r>
            <a:r>
              <a:rPr lang="en"/>
              <a:t> How does the charity purchase alpacas with donation money? </a:t>
            </a:r>
            <a:br>
              <a:rPr lang="en"/>
            </a:br>
            <a:r>
              <a:rPr lang="en"/>
              <a:t>What would be different if it purchased the animals near the local economies?</a:t>
            </a:r>
            <a:endParaRPr/>
          </a:p>
          <a:p>
            <a:pPr indent="-180340" lvl="0" marL="320040" rtl="0" algn="l">
              <a:spcBef>
                <a:spcPts val="1200"/>
              </a:spcBef>
              <a:spcAft>
                <a:spcPts val="0"/>
              </a:spcAft>
              <a:buSzPts val="1400"/>
              <a:buAutoNum type="arabicPeriod"/>
            </a:pPr>
            <a:r>
              <a:rPr b="1" lang="en"/>
              <a:t>Alpaca Your Bags: </a:t>
            </a:r>
            <a:r>
              <a:rPr lang="en"/>
              <a:t>How can the charity ensure that the alpacas arrived at the correct destination?</a:t>
            </a:r>
            <a:endParaRPr/>
          </a:p>
          <a:p>
            <a:pPr indent="-180340" lvl="0" marL="320040" rtl="0" algn="l">
              <a:spcBef>
                <a:spcPts val="1200"/>
              </a:spcBef>
              <a:spcAft>
                <a:spcPts val="0"/>
              </a:spcAft>
              <a:buSzPts val="1400"/>
              <a:buAutoNum type="arabicPeriod"/>
            </a:pPr>
            <a:r>
              <a:rPr b="1" lang="en"/>
              <a:t>Wool You Buy This?</a:t>
            </a:r>
            <a:r>
              <a:rPr lang="en"/>
              <a:t> Where can the recipients of alpacas sell alpaca wool?</a:t>
            </a:r>
            <a:endParaRPr/>
          </a:p>
          <a:p>
            <a:pPr indent="-180340" lvl="0" marL="320040" rtl="0" algn="l">
              <a:spcBef>
                <a:spcPts val="1200"/>
              </a:spcBef>
              <a:spcAft>
                <a:spcPts val="1200"/>
              </a:spcAft>
              <a:buSzPts val="1400"/>
              <a:buAutoNum type="arabicPeriod"/>
            </a:pPr>
            <a:r>
              <a:rPr b="1" lang="en"/>
              <a:t>Shear Scale of Impact:</a:t>
            </a:r>
            <a:r>
              <a:rPr lang="en"/>
              <a:t> Did the alpaca donations actually have a positive impact?</a:t>
            </a:r>
            <a:endParaRPr/>
          </a:p>
        </p:txBody>
      </p:sp>
      <p:sp>
        <p:nvSpPr>
          <p:cNvPr id="2507" name="Google Shape;2507;p154"/>
          <p:cNvSpPr txBox="1"/>
          <p:nvPr/>
        </p:nvSpPr>
        <p:spPr>
          <a:xfrm>
            <a:off x="496575" y="4188750"/>
            <a:ext cx="76584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With your group, analyze these 5 key areas and identify the technical and financial challenges associated with each problem. If you can, offer a potential solution.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1" name="Shape 2511"/>
        <p:cNvGrpSpPr/>
        <p:nvPr/>
      </p:nvGrpSpPr>
      <p:grpSpPr>
        <a:xfrm>
          <a:off x="0" y="0"/>
          <a:ext cx="0" cy="0"/>
          <a:chOff x="0" y="0"/>
          <a:chExt cx="0" cy="0"/>
        </a:xfrm>
      </p:grpSpPr>
      <p:sp>
        <p:nvSpPr>
          <p:cNvPr id="2512" name="Google Shape;2512;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3" name="Google Shape;2513;p1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7" name="Shape 2517"/>
        <p:cNvGrpSpPr/>
        <p:nvPr/>
      </p:nvGrpSpPr>
      <p:grpSpPr>
        <a:xfrm>
          <a:off x="0" y="0"/>
          <a:ext cx="0" cy="0"/>
          <a:chOff x="0" y="0"/>
          <a:chExt cx="0" cy="0"/>
        </a:xfrm>
      </p:grpSpPr>
      <p:sp>
        <p:nvSpPr>
          <p:cNvPr id="2518" name="Google Shape;2518;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9" name="Google Shape;2519;p1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a:t>
            </a:r>
            <a:r>
              <a:rPr lang="en"/>
              <a:t>Alpacalypse Now</a:t>
            </a:r>
            <a:endParaRPr/>
          </a:p>
        </p:txBody>
      </p:sp>
      <p:sp>
        <p:nvSpPr>
          <p:cNvPr id="2520" name="Google Shape;2520;p1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4" name="Shape 2524"/>
        <p:cNvGrpSpPr/>
        <p:nvPr/>
      </p:nvGrpSpPr>
      <p:grpSpPr>
        <a:xfrm>
          <a:off x="0" y="0"/>
          <a:ext cx="0" cy="0"/>
          <a:chOff x="0" y="0"/>
          <a:chExt cx="0" cy="0"/>
        </a:xfrm>
      </p:grpSpPr>
      <p:sp>
        <p:nvSpPr>
          <p:cNvPr id="2525" name="Google Shape;2525;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6" name="Google Shape;2526;p15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Analyze the Need</a:t>
            </a:r>
            <a:endParaRPr>
              <a:latin typeface="Roboto"/>
              <a:ea typeface="Roboto"/>
              <a:cs typeface="Roboto"/>
              <a:sym typeface="Roboto"/>
            </a:endParaRPr>
          </a:p>
          <a:p>
            <a:pPr indent="0" lvl="0" marL="0" rtl="0" algn="ctr">
              <a:spcBef>
                <a:spcPts val="0"/>
              </a:spcBef>
              <a:spcAft>
                <a:spcPts val="0"/>
              </a:spcAft>
              <a:buNone/>
            </a:pPr>
            <a:r>
              <a:rPr lang="en" sz="2400">
                <a:latin typeface="Roboto"/>
                <a:ea typeface="Roboto"/>
                <a:cs typeface="Roboto"/>
                <a:sym typeface="Roboto"/>
              </a:rPr>
              <a:t>(Where should we send the alpacas?)</a:t>
            </a:r>
            <a:endParaRPr sz="24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2527" name="Google Shape;2527;p1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1" name="Shape 2531"/>
        <p:cNvGrpSpPr/>
        <p:nvPr/>
      </p:nvGrpSpPr>
      <p:grpSpPr>
        <a:xfrm>
          <a:off x="0" y="0"/>
          <a:ext cx="0" cy="0"/>
          <a:chOff x="0" y="0"/>
          <a:chExt cx="0" cy="0"/>
        </a:xfrm>
      </p:grpSpPr>
      <p:sp>
        <p:nvSpPr>
          <p:cNvPr id="2532" name="Google Shape;2532;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2533" name="Google Shape;2533;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4" name="Google Shape;2534;p158"/>
          <p:cNvSpPr txBox="1"/>
          <p:nvPr>
            <p:ph idx="1" type="subTitle"/>
          </p:nvPr>
        </p:nvSpPr>
        <p:spPr>
          <a:xfrm>
            <a:off x="0" y="675975"/>
            <a:ext cx="4567500" cy="2670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Web services like FRED </a:t>
            </a:r>
            <a:br>
              <a:rPr lang="en"/>
            </a:br>
            <a:r>
              <a:rPr lang="en"/>
              <a:t>(Federal Reserve Bank of St. Louis) </a:t>
            </a:r>
            <a:endParaRPr/>
          </a:p>
          <a:p>
            <a:pPr indent="0" lvl="0" marL="0" rtl="0" algn="l">
              <a:spcBef>
                <a:spcPts val="0"/>
              </a:spcBef>
              <a:spcAft>
                <a:spcPts val="0"/>
              </a:spcAft>
              <a:buNone/>
            </a:pPr>
            <a:r>
              <a:rPr lang="en"/>
              <a:t>provide economic data and indicators that cover banking, business, consumer price </a:t>
            </a:r>
            <a:endParaRPr/>
          </a:p>
          <a:p>
            <a:pPr indent="0" lvl="0" marL="0" rtl="0" algn="l">
              <a:spcBef>
                <a:spcPts val="0"/>
              </a:spcBef>
              <a:spcAft>
                <a:spcPts val="0"/>
              </a:spcAft>
              <a:buNone/>
            </a:pPr>
            <a:r>
              <a:rPr lang="en"/>
              <a:t>indexes, employment, population, GDP, and more.</a:t>
            </a:r>
            <a:endParaRPr/>
          </a:p>
        </p:txBody>
      </p:sp>
      <p:pic>
        <p:nvPicPr>
          <p:cNvPr id="2535" name="Google Shape;2535;p158"/>
          <p:cNvPicPr preferRelativeResize="0"/>
          <p:nvPr/>
        </p:nvPicPr>
        <p:blipFill>
          <a:blip r:embed="rId3">
            <a:alphaModFix/>
          </a:blip>
          <a:stretch>
            <a:fillRect/>
          </a:stretch>
        </p:blipFill>
        <p:spPr>
          <a:xfrm>
            <a:off x="4188300" y="848875"/>
            <a:ext cx="4499651" cy="38529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9" name="Shape 2539"/>
        <p:cNvGrpSpPr/>
        <p:nvPr/>
      </p:nvGrpSpPr>
      <p:grpSpPr>
        <a:xfrm>
          <a:off x="0" y="0"/>
          <a:ext cx="0" cy="0"/>
          <a:chOff x="0" y="0"/>
          <a:chExt cx="0" cy="0"/>
        </a:xfrm>
      </p:grpSpPr>
      <p:sp>
        <p:nvSpPr>
          <p:cNvPr id="2540" name="Google Shape;2540;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Identify Data Sources</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41" name="Google Shape;2541;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2" name="Google Shape;2542;p159"/>
          <p:cNvSpPr txBox="1"/>
          <p:nvPr/>
        </p:nvSpPr>
        <p:spPr>
          <a:xfrm>
            <a:off x="7016152" y="1630900"/>
            <a:ext cx="15930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Lots of Data!</a:t>
            </a:r>
            <a:endParaRPr b="1" sz="1800">
              <a:latin typeface="Roboto"/>
              <a:ea typeface="Roboto"/>
              <a:cs typeface="Roboto"/>
              <a:sym typeface="Roboto"/>
            </a:endParaRPr>
          </a:p>
        </p:txBody>
      </p:sp>
      <p:pic>
        <p:nvPicPr>
          <p:cNvPr id="2543" name="Google Shape;2543;p159"/>
          <p:cNvPicPr preferRelativeResize="0"/>
          <p:nvPr/>
        </p:nvPicPr>
        <p:blipFill>
          <a:blip r:embed="rId3">
            <a:alphaModFix/>
          </a:blip>
          <a:stretch>
            <a:fillRect/>
          </a:stretch>
        </p:blipFill>
        <p:spPr>
          <a:xfrm>
            <a:off x="7315200" y="839638"/>
            <a:ext cx="914400" cy="914400"/>
          </a:xfrm>
          <a:prstGeom prst="rect">
            <a:avLst/>
          </a:prstGeom>
          <a:noFill/>
          <a:ln>
            <a:noFill/>
          </a:ln>
          <a:effectLst>
            <a:outerShdw blurRad="57150" rotWithShape="0" algn="bl" dir="5400000" dist="19050">
              <a:srgbClr val="42719B">
                <a:alpha val="50000"/>
              </a:srgbClr>
            </a:outerShdw>
          </a:effectLst>
        </p:spPr>
      </p:pic>
      <p:pic>
        <p:nvPicPr>
          <p:cNvPr id="2544" name="Google Shape;2544;p159"/>
          <p:cNvPicPr preferRelativeResize="0"/>
          <p:nvPr/>
        </p:nvPicPr>
        <p:blipFill>
          <a:blip r:embed="rId4">
            <a:alphaModFix/>
          </a:blip>
          <a:stretch>
            <a:fillRect/>
          </a:stretch>
        </p:blipFill>
        <p:spPr>
          <a:xfrm>
            <a:off x="304800" y="1001750"/>
            <a:ext cx="6711350" cy="3615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8" name="Shape 2548"/>
        <p:cNvGrpSpPr/>
        <p:nvPr/>
      </p:nvGrpSpPr>
      <p:grpSpPr>
        <a:xfrm>
          <a:off x="0" y="0"/>
          <a:ext cx="0" cy="0"/>
          <a:chOff x="0" y="0"/>
          <a:chExt cx="0" cy="0"/>
        </a:xfrm>
      </p:grpSpPr>
      <p:sp>
        <p:nvSpPr>
          <p:cNvPr id="2549" name="Google Shape;2549;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Build a Data Retrieval Plan</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50" name="Google Shape;2550;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51" name="Google Shape;2551;p160"/>
          <p:cNvPicPr preferRelativeResize="0"/>
          <p:nvPr/>
        </p:nvPicPr>
        <p:blipFill>
          <a:blip r:embed="rId3">
            <a:alphaModFix/>
          </a:blip>
          <a:stretch>
            <a:fillRect/>
          </a:stretch>
        </p:blipFill>
        <p:spPr>
          <a:xfrm>
            <a:off x="4474675" y="1302626"/>
            <a:ext cx="4395001" cy="3076850"/>
          </a:xfrm>
          <a:prstGeom prst="rect">
            <a:avLst/>
          </a:prstGeom>
          <a:noFill/>
          <a:ln cap="flat" cmpd="sng" w="9525">
            <a:solidFill>
              <a:srgbClr val="999999"/>
            </a:solidFill>
            <a:prstDash val="solid"/>
            <a:round/>
            <a:headEnd len="sm" w="sm" type="none"/>
            <a:tailEnd len="sm" w="sm" type="none"/>
          </a:ln>
        </p:spPr>
      </p:pic>
      <p:sp>
        <p:nvSpPr>
          <p:cNvPr id="2552" name="Google Shape;2552;p1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could retrieve this data by brute force, but it would be:</a:t>
            </a:r>
            <a:endParaRPr/>
          </a:p>
        </p:txBody>
      </p:sp>
      <p:sp>
        <p:nvSpPr>
          <p:cNvPr id="2553" name="Google Shape;2553;p160"/>
          <p:cNvSpPr/>
          <p:nvPr/>
        </p:nvSpPr>
        <p:spPr>
          <a:xfrm>
            <a:off x="1352550" y="1302625"/>
            <a:ext cx="29283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60"/>
          <p:cNvSpPr txBox="1"/>
          <p:nvPr>
            <p:ph idx="1" type="subTitle"/>
          </p:nvPr>
        </p:nvSpPr>
        <p:spPr>
          <a:xfrm>
            <a:off x="12225" y="1321800"/>
            <a:ext cx="42687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Extremely time consuming</a:t>
            </a:r>
            <a:endParaRPr>
              <a:latin typeface="Roboto"/>
              <a:ea typeface="Roboto"/>
              <a:cs typeface="Roboto"/>
              <a:sym typeface="Roboto"/>
            </a:endParaRPr>
          </a:p>
        </p:txBody>
      </p:sp>
      <p:sp>
        <p:nvSpPr>
          <p:cNvPr id="2555" name="Google Shape;2555;p160"/>
          <p:cNvSpPr/>
          <p:nvPr/>
        </p:nvSpPr>
        <p:spPr>
          <a:xfrm>
            <a:off x="1352550" y="2154925"/>
            <a:ext cx="29283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60"/>
          <p:cNvSpPr/>
          <p:nvPr/>
        </p:nvSpPr>
        <p:spPr>
          <a:xfrm>
            <a:off x="1352550" y="2997650"/>
            <a:ext cx="29283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60"/>
          <p:cNvSpPr txBox="1"/>
          <p:nvPr>
            <p:ph idx="2" type="subTitle"/>
          </p:nvPr>
        </p:nvSpPr>
        <p:spPr>
          <a:xfrm>
            <a:off x="-12225" y="2157350"/>
            <a:ext cx="46188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Skewed by our city familiarity</a:t>
            </a:r>
            <a:endParaRPr>
              <a:latin typeface="Roboto"/>
              <a:ea typeface="Roboto"/>
              <a:cs typeface="Roboto"/>
              <a:sym typeface="Roboto"/>
            </a:endParaRPr>
          </a:p>
        </p:txBody>
      </p:sp>
      <p:sp>
        <p:nvSpPr>
          <p:cNvPr id="2558" name="Google Shape;2558;p160"/>
          <p:cNvSpPr txBox="1"/>
          <p:nvPr>
            <p:ph idx="3" type="subTitle"/>
          </p:nvPr>
        </p:nvSpPr>
        <p:spPr>
          <a:xfrm>
            <a:off x="0" y="3000075"/>
            <a:ext cx="41997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Labor intensive</a:t>
            </a:r>
            <a:endParaRPr>
              <a:latin typeface="Roboto"/>
              <a:ea typeface="Roboto"/>
              <a:cs typeface="Roboto"/>
              <a:sym typeface="Roboto"/>
            </a:endParaRPr>
          </a:p>
        </p:txBody>
      </p:sp>
      <p:pic>
        <p:nvPicPr>
          <p:cNvPr id="2559" name="Google Shape;2559;p160"/>
          <p:cNvPicPr preferRelativeResize="0"/>
          <p:nvPr/>
        </p:nvPicPr>
        <p:blipFill rotWithShape="1">
          <a:blip r:embed="rId4">
            <a:alphaModFix/>
          </a:blip>
          <a:srcRect b="1765" l="0" r="0" t="1774"/>
          <a:stretch/>
        </p:blipFill>
        <p:spPr>
          <a:xfrm>
            <a:off x="429768" y="1326611"/>
            <a:ext cx="785567" cy="606900"/>
          </a:xfrm>
          <a:prstGeom prst="rect">
            <a:avLst/>
          </a:prstGeom>
          <a:noFill/>
          <a:ln>
            <a:noFill/>
          </a:ln>
        </p:spPr>
      </p:pic>
      <p:pic>
        <p:nvPicPr>
          <p:cNvPr id="2560" name="Google Shape;2560;p160"/>
          <p:cNvPicPr preferRelativeResize="0"/>
          <p:nvPr/>
        </p:nvPicPr>
        <p:blipFill rotWithShape="1">
          <a:blip r:embed="rId5">
            <a:alphaModFix/>
          </a:blip>
          <a:srcRect b="1765" l="0" r="0" t="1774"/>
          <a:stretch/>
        </p:blipFill>
        <p:spPr>
          <a:xfrm>
            <a:off x="429768" y="2150898"/>
            <a:ext cx="785566" cy="606900"/>
          </a:xfrm>
          <a:prstGeom prst="rect">
            <a:avLst/>
          </a:prstGeom>
          <a:noFill/>
          <a:ln>
            <a:noFill/>
          </a:ln>
        </p:spPr>
      </p:pic>
      <p:pic>
        <p:nvPicPr>
          <p:cNvPr id="2561" name="Google Shape;2561;p160"/>
          <p:cNvPicPr preferRelativeResize="0"/>
          <p:nvPr/>
        </p:nvPicPr>
        <p:blipFill rotWithShape="1">
          <a:blip r:embed="rId6">
            <a:alphaModFix/>
          </a:blip>
          <a:srcRect b="1765" l="0" r="0" t="1774"/>
          <a:stretch/>
        </p:blipFill>
        <p:spPr>
          <a:xfrm>
            <a:off x="429768" y="2979998"/>
            <a:ext cx="785566" cy="606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5" name="Shape 2565"/>
        <p:cNvGrpSpPr/>
        <p:nvPr/>
      </p:nvGrpSpPr>
      <p:grpSpPr>
        <a:xfrm>
          <a:off x="0" y="0"/>
          <a:ext cx="0" cy="0"/>
          <a:chOff x="0" y="0"/>
          <a:chExt cx="0" cy="0"/>
        </a:xfrm>
      </p:grpSpPr>
      <p:sp>
        <p:nvSpPr>
          <p:cNvPr id="2566" name="Google Shape;2566;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Build a Data Retrieval Plan</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67" name="Google Shape;2567;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68" name="Google Shape;2568;p161"/>
          <p:cNvPicPr preferRelativeResize="0"/>
          <p:nvPr/>
        </p:nvPicPr>
        <p:blipFill>
          <a:blip r:embed="rId3">
            <a:alphaModFix/>
          </a:blip>
          <a:stretch>
            <a:fillRect/>
          </a:stretch>
        </p:blipFill>
        <p:spPr>
          <a:xfrm>
            <a:off x="375946" y="1505000"/>
            <a:ext cx="5841231" cy="3354250"/>
          </a:xfrm>
          <a:prstGeom prst="rect">
            <a:avLst/>
          </a:prstGeom>
          <a:noFill/>
          <a:ln cap="flat" cmpd="sng" w="9525">
            <a:solidFill>
              <a:srgbClr val="999999"/>
            </a:solidFill>
            <a:prstDash val="solid"/>
            <a:round/>
            <a:headEnd len="sm" w="sm" type="none"/>
            <a:tailEnd len="sm" w="sm" type="none"/>
          </a:ln>
        </p:spPr>
      </p:pic>
      <p:sp>
        <p:nvSpPr>
          <p:cNvPr id="2569" name="Google Shape;2569;p161"/>
          <p:cNvSpPr txBox="1"/>
          <p:nvPr/>
        </p:nvSpPr>
        <p:spPr>
          <a:xfrm>
            <a:off x="258250" y="684625"/>
            <a:ext cx="86115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Thankfully, we can take advantage of the </a:t>
            </a:r>
            <a:r>
              <a:rPr lang="en" sz="2000">
                <a:solidFill>
                  <a:schemeClr val="dk1"/>
                </a:solidFill>
                <a:highlight>
                  <a:srgbClr val="FFFF00"/>
                </a:highlight>
                <a:latin typeface="Roboto"/>
                <a:ea typeface="Roboto"/>
                <a:cs typeface="Roboto"/>
                <a:sym typeface="Roboto"/>
              </a:rPr>
              <a:t>pytrends API</a:t>
            </a:r>
            <a:r>
              <a:rPr lang="en" sz="2000">
                <a:solidFill>
                  <a:schemeClr val="dk1"/>
                </a:solidFill>
                <a:latin typeface="Roboto"/>
                <a:ea typeface="Roboto"/>
                <a:cs typeface="Roboto"/>
                <a:sym typeface="Roboto"/>
              </a:rPr>
              <a:t> to </a:t>
            </a:r>
            <a:r>
              <a:rPr lang="en" sz="2000">
                <a:solidFill>
                  <a:schemeClr val="dk1"/>
                </a:solidFill>
                <a:highlight>
                  <a:srgbClr val="FFFF00"/>
                </a:highlight>
                <a:latin typeface="Roboto"/>
                <a:ea typeface="Roboto"/>
                <a:cs typeface="Roboto"/>
                <a:sym typeface="Roboto"/>
              </a:rPr>
              <a:t>programmatically</a:t>
            </a:r>
            <a:r>
              <a:rPr lang="en" sz="2000">
                <a:solidFill>
                  <a:schemeClr val="dk1"/>
                </a:solidFill>
                <a:latin typeface="Roboto"/>
                <a:ea typeface="Roboto"/>
                <a:cs typeface="Roboto"/>
                <a:sym typeface="Roboto"/>
              </a:rPr>
              <a:t> run our queries. (#ThankGoodnessForProgramming)</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3" name="Shape 2573"/>
        <p:cNvGrpSpPr/>
        <p:nvPr/>
      </p:nvGrpSpPr>
      <p:grpSpPr>
        <a:xfrm>
          <a:off x="0" y="0"/>
          <a:ext cx="0" cy="0"/>
          <a:chOff x="0" y="0"/>
          <a:chExt cx="0" cy="0"/>
        </a:xfrm>
      </p:grpSpPr>
      <p:sp>
        <p:nvSpPr>
          <p:cNvPr id="2574" name="Google Shape;2574;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3: </a:t>
            </a:r>
            <a:r>
              <a:rPr lang="en">
                <a:solidFill>
                  <a:schemeClr val="dk1"/>
                </a:solidFill>
                <a:latin typeface="Roboto Light"/>
                <a:ea typeface="Roboto Light"/>
                <a:cs typeface="Roboto Light"/>
                <a:sym typeface="Roboto Light"/>
              </a:rPr>
              <a:t>Retrieve the Data with Python</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75" name="Google Shape;2575;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76" name="Google Shape;2576;p162"/>
          <p:cNvPicPr preferRelativeResize="0"/>
          <p:nvPr/>
        </p:nvPicPr>
        <p:blipFill>
          <a:blip r:embed="rId3">
            <a:alphaModFix/>
          </a:blip>
          <a:stretch>
            <a:fillRect/>
          </a:stretch>
        </p:blipFill>
        <p:spPr>
          <a:xfrm>
            <a:off x="152400" y="686100"/>
            <a:ext cx="8839199" cy="2965048"/>
          </a:xfrm>
          <a:prstGeom prst="rect">
            <a:avLst/>
          </a:prstGeom>
          <a:noFill/>
          <a:ln>
            <a:noFill/>
          </a:ln>
        </p:spPr>
      </p:pic>
      <p:sp>
        <p:nvSpPr>
          <p:cNvPr id="2577" name="Google Shape;2577;p162"/>
          <p:cNvSpPr txBox="1"/>
          <p:nvPr/>
        </p:nvSpPr>
        <p:spPr>
          <a:xfrm>
            <a:off x="4976900" y="2642300"/>
            <a:ext cx="35184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This funky code will search Google trends for “alpacas” and return the data...</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2578" name="Google Shape;2578;p162"/>
          <p:cNvPicPr preferRelativeResize="0"/>
          <p:nvPr/>
        </p:nvPicPr>
        <p:blipFill>
          <a:blip r:embed="rId4">
            <a:alphaModFix/>
          </a:blip>
          <a:stretch>
            <a:fillRect/>
          </a:stretch>
        </p:blipFill>
        <p:spPr>
          <a:xfrm>
            <a:off x="4021800" y="244346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4" name="Shape 2144"/>
        <p:cNvGrpSpPr/>
        <p:nvPr/>
      </p:nvGrpSpPr>
      <p:grpSpPr>
        <a:xfrm>
          <a:off x="0" y="0"/>
          <a:ext cx="0" cy="0"/>
          <a:chOff x="0" y="0"/>
          <a:chExt cx="0" cy="0"/>
        </a:xfrm>
      </p:grpSpPr>
      <p:pic>
        <p:nvPicPr>
          <p:cNvPr id="2145" name="Google Shape;2145;p118"/>
          <p:cNvPicPr preferRelativeResize="0"/>
          <p:nvPr/>
        </p:nvPicPr>
        <p:blipFill>
          <a:blip r:embed="rId3">
            <a:alphaModFix/>
          </a:blip>
          <a:stretch>
            <a:fillRect/>
          </a:stretch>
        </p:blipFill>
        <p:spPr>
          <a:xfrm>
            <a:off x="0" y="-80700"/>
            <a:ext cx="9144000" cy="5224200"/>
          </a:xfrm>
          <a:prstGeom prst="rect">
            <a:avLst/>
          </a:prstGeom>
          <a:noFill/>
          <a:ln>
            <a:noFill/>
          </a:ln>
        </p:spPr>
      </p:pic>
      <p:sp>
        <p:nvSpPr>
          <p:cNvPr id="2146" name="Google Shape;2146;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2" name="Shape 2582"/>
        <p:cNvGrpSpPr/>
        <p:nvPr/>
      </p:nvGrpSpPr>
      <p:grpSpPr>
        <a:xfrm>
          <a:off x="0" y="0"/>
          <a:ext cx="0" cy="0"/>
          <a:chOff x="0" y="0"/>
          <a:chExt cx="0" cy="0"/>
        </a:xfrm>
      </p:grpSpPr>
      <p:sp>
        <p:nvSpPr>
          <p:cNvPr id="2583" name="Google Shape;2583;p1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4: </a:t>
            </a:r>
            <a:r>
              <a:rPr lang="en">
                <a:solidFill>
                  <a:schemeClr val="dk1"/>
                </a:solidFill>
                <a:latin typeface="Roboto Light"/>
                <a:ea typeface="Roboto Light"/>
                <a:cs typeface="Roboto Light"/>
                <a:sym typeface="Roboto Light"/>
              </a:rPr>
              <a:t>Assemble and Clean the Data</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84" name="Google Shape;2584;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85" name="Google Shape;2585;p163"/>
          <p:cNvPicPr preferRelativeResize="0"/>
          <p:nvPr/>
        </p:nvPicPr>
        <p:blipFill>
          <a:blip r:embed="rId3">
            <a:alphaModFix/>
          </a:blip>
          <a:stretch>
            <a:fillRect/>
          </a:stretch>
        </p:blipFill>
        <p:spPr>
          <a:xfrm>
            <a:off x="152400" y="686100"/>
            <a:ext cx="8839200" cy="1742149"/>
          </a:xfrm>
          <a:prstGeom prst="rect">
            <a:avLst/>
          </a:prstGeom>
          <a:noFill/>
          <a:ln>
            <a:noFill/>
          </a:ln>
        </p:spPr>
      </p:pic>
      <p:sp>
        <p:nvSpPr>
          <p:cNvPr id="2586" name="Google Shape;2586;p163"/>
          <p:cNvSpPr txBox="1"/>
          <p:nvPr/>
        </p:nvSpPr>
        <p:spPr>
          <a:xfrm>
            <a:off x="5515775" y="3430250"/>
            <a:ext cx="29907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...which we can clean up, and then group results by country...</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2587" name="Google Shape;2587;p163"/>
          <p:cNvPicPr preferRelativeResize="0"/>
          <p:nvPr/>
        </p:nvPicPr>
        <p:blipFill>
          <a:blip r:embed="rId4">
            <a:alphaModFix/>
          </a:blip>
          <a:stretch>
            <a:fillRect/>
          </a:stretch>
        </p:blipFill>
        <p:spPr>
          <a:xfrm>
            <a:off x="5649475" y="2484188"/>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1" name="Shape 2591"/>
        <p:cNvGrpSpPr/>
        <p:nvPr/>
      </p:nvGrpSpPr>
      <p:grpSpPr>
        <a:xfrm>
          <a:off x="0" y="0"/>
          <a:ext cx="0" cy="0"/>
          <a:chOff x="0" y="0"/>
          <a:chExt cx="0" cy="0"/>
        </a:xfrm>
      </p:grpSpPr>
      <p:sp>
        <p:nvSpPr>
          <p:cNvPr id="2592" name="Google Shape;2592;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5: </a:t>
            </a:r>
            <a:r>
              <a:rPr lang="en">
                <a:solidFill>
                  <a:schemeClr val="dk1"/>
                </a:solidFill>
                <a:latin typeface="Roboto Light"/>
                <a:ea typeface="Roboto Light"/>
                <a:cs typeface="Roboto Light"/>
                <a:sym typeface="Roboto Light"/>
              </a:rPr>
              <a:t>Analyze for Trends</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93" name="Google Shape;2593;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94" name="Google Shape;2594;p164"/>
          <p:cNvPicPr preferRelativeResize="0"/>
          <p:nvPr/>
        </p:nvPicPr>
        <p:blipFill rotWithShape="1">
          <a:blip r:embed="rId3">
            <a:alphaModFix/>
          </a:blip>
          <a:srcRect b="0" l="0" r="3437" t="0"/>
          <a:stretch/>
        </p:blipFill>
        <p:spPr>
          <a:xfrm>
            <a:off x="152400" y="762625"/>
            <a:ext cx="7530425" cy="3343174"/>
          </a:xfrm>
          <a:prstGeom prst="rect">
            <a:avLst/>
          </a:prstGeom>
          <a:noFill/>
          <a:ln>
            <a:noFill/>
          </a:ln>
        </p:spPr>
      </p:pic>
      <p:sp>
        <p:nvSpPr>
          <p:cNvPr id="2595" name="Google Shape;2595;p164"/>
          <p:cNvSpPr txBox="1"/>
          <p:nvPr/>
        </p:nvSpPr>
        <p:spPr>
          <a:xfrm>
            <a:off x="1076975" y="4191425"/>
            <a:ext cx="7939200" cy="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Finally, we can visualize the trends and see that Peru is the best location based on search trends. Obviously, there are other factors to consider, but we are rolling with this for now!</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2596" name="Google Shape;2596;p164"/>
          <p:cNvPicPr preferRelativeResize="0"/>
          <p:nvPr/>
        </p:nvPicPr>
        <p:blipFill>
          <a:blip r:embed="rId4">
            <a:alphaModFix/>
          </a:blip>
          <a:stretch>
            <a:fillRect/>
          </a:stretch>
        </p:blipFill>
        <p:spPr>
          <a:xfrm>
            <a:off x="217500" y="39166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0" name="Shape 2600"/>
        <p:cNvGrpSpPr/>
        <p:nvPr/>
      </p:nvGrpSpPr>
      <p:grpSpPr>
        <a:xfrm>
          <a:off x="0" y="0"/>
          <a:ext cx="0" cy="0"/>
          <a:chOff x="0" y="0"/>
          <a:chExt cx="0" cy="0"/>
        </a:xfrm>
      </p:grpSpPr>
      <p:pic>
        <p:nvPicPr>
          <p:cNvPr id="2601" name="Google Shape;2601;p165"/>
          <p:cNvPicPr preferRelativeResize="0"/>
          <p:nvPr/>
        </p:nvPicPr>
        <p:blipFill>
          <a:blip r:embed="rId3">
            <a:alphaModFix/>
          </a:blip>
          <a:stretch>
            <a:fillRect/>
          </a:stretch>
        </p:blipFill>
        <p:spPr>
          <a:xfrm>
            <a:off x="0" y="1013237"/>
            <a:ext cx="2718154" cy="1528951"/>
          </a:xfrm>
          <a:prstGeom prst="rect">
            <a:avLst/>
          </a:prstGeom>
          <a:noFill/>
          <a:ln>
            <a:noFill/>
          </a:ln>
        </p:spPr>
      </p:pic>
      <p:pic>
        <p:nvPicPr>
          <p:cNvPr id="2602" name="Google Shape;2602;p165"/>
          <p:cNvPicPr preferRelativeResize="0"/>
          <p:nvPr/>
        </p:nvPicPr>
        <p:blipFill>
          <a:blip r:embed="rId4">
            <a:alphaModFix/>
          </a:blip>
          <a:stretch>
            <a:fillRect/>
          </a:stretch>
        </p:blipFill>
        <p:spPr>
          <a:xfrm>
            <a:off x="-12300" y="3203156"/>
            <a:ext cx="2718101" cy="1528932"/>
          </a:xfrm>
          <a:prstGeom prst="rect">
            <a:avLst/>
          </a:prstGeom>
          <a:noFill/>
          <a:ln>
            <a:noFill/>
          </a:ln>
        </p:spPr>
      </p:pic>
      <p:sp>
        <p:nvSpPr>
          <p:cNvPr id="2603" name="Google Shape;2603;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Bonus: </a:t>
            </a:r>
            <a:r>
              <a:rPr lang="en">
                <a:solidFill>
                  <a:schemeClr val="dk1"/>
                </a:solidFill>
                <a:latin typeface="Roboto Light"/>
                <a:ea typeface="Roboto Light"/>
                <a:cs typeface="Roboto Light"/>
                <a:sym typeface="Roboto Light"/>
              </a:rPr>
              <a:t>Apply Machine Learning!</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604" name="Google Shape;2604;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5" name="Google Shape;2605;p165"/>
          <p:cNvSpPr txBox="1"/>
          <p:nvPr/>
        </p:nvSpPr>
        <p:spPr>
          <a:xfrm>
            <a:off x="7579150" y="1920600"/>
            <a:ext cx="1354200" cy="20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We could also apply machine learning to convert economic factors into probable locations.</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2606" name="Google Shape;2606;p165"/>
          <p:cNvPicPr preferRelativeResize="0"/>
          <p:nvPr/>
        </p:nvPicPr>
        <p:blipFill>
          <a:blip r:embed="rId5">
            <a:alphaModFix/>
          </a:blip>
          <a:stretch>
            <a:fillRect/>
          </a:stretch>
        </p:blipFill>
        <p:spPr>
          <a:xfrm>
            <a:off x="7679900" y="1049063"/>
            <a:ext cx="914400" cy="914400"/>
          </a:xfrm>
          <a:prstGeom prst="rect">
            <a:avLst/>
          </a:prstGeom>
          <a:noFill/>
          <a:ln>
            <a:noFill/>
          </a:ln>
          <a:effectLst>
            <a:outerShdw blurRad="57150" rotWithShape="0" algn="bl" dir="5400000" dist="19050">
              <a:srgbClr val="42719B">
                <a:alpha val="50000"/>
              </a:srgbClr>
            </a:outerShdw>
          </a:effectLst>
        </p:spPr>
      </p:pic>
      <p:pic>
        <p:nvPicPr>
          <p:cNvPr id="2607" name="Google Shape;2607;p165"/>
          <p:cNvPicPr preferRelativeResize="0"/>
          <p:nvPr/>
        </p:nvPicPr>
        <p:blipFill>
          <a:blip r:embed="rId6">
            <a:alphaModFix/>
          </a:blip>
          <a:stretch>
            <a:fillRect/>
          </a:stretch>
        </p:blipFill>
        <p:spPr>
          <a:xfrm>
            <a:off x="2718100" y="1853638"/>
            <a:ext cx="1510600" cy="1743075"/>
          </a:xfrm>
          <a:prstGeom prst="rect">
            <a:avLst/>
          </a:prstGeom>
          <a:noFill/>
          <a:ln>
            <a:noFill/>
          </a:ln>
        </p:spPr>
      </p:pic>
      <p:sp>
        <p:nvSpPr>
          <p:cNvPr id="2608" name="Google Shape;2608;p165"/>
          <p:cNvSpPr txBox="1"/>
          <p:nvPr/>
        </p:nvSpPr>
        <p:spPr>
          <a:xfrm>
            <a:off x="2796300" y="1546975"/>
            <a:ext cx="13542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Deep Learning</a:t>
            </a:r>
            <a:endParaRPr>
              <a:latin typeface="Roboto"/>
              <a:ea typeface="Roboto"/>
              <a:cs typeface="Roboto"/>
              <a:sym typeface="Roboto"/>
            </a:endParaRPr>
          </a:p>
        </p:txBody>
      </p:sp>
      <p:sp>
        <p:nvSpPr>
          <p:cNvPr id="2609" name="Google Shape;2609;p165"/>
          <p:cNvSpPr/>
          <p:nvPr/>
        </p:nvSpPr>
        <p:spPr>
          <a:xfrm rot="2097786">
            <a:off x="2414933" y="2150327"/>
            <a:ext cx="438183" cy="593067"/>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65"/>
          <p:cNvSpPr/>
          <p:nvPr/>
        </p:nvSpPr>
        <p:spPr>
          <a:xfrm rot="-2700000">
            <a:off x="2399754" y="3026729"/>
            <a:ext cx="438265" cy="593121"/>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65"/>
          <p:cNvSpPr/>
          <p:nvPr/>
        </p:nvSpPr>
        <p:spPr>
          <a:xfrm>
            <a:off x="4276450" y="2428625"/>
            <a:ext cx="344400" cy="5931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2" name="Google Shape;2612;p165"/>
          <p:cNvPicPr preferRelativeResize="0"/>
          <p:nvPr/>
        </p:nvPicPr>
        <p:blipFill>
          <a:blip r:embed="rId7">
            <a:alphaModFix/>
          </a:blip>
          <a:stretch>
            <a:fillRect/>
          </a:stretch>
        </p:blipFill>
        <p:spPr>
          <a:xfrm>
            <a:off x="3907450" y="992446"/>
            <a:ext cx="3848651" cy="374122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6" name="Shape 2616"/>
        <p:cNvGrpSpPr/>
        <p:nvPr/>
      </p:nvGrpSpPr>
      <p:grpSpPr>
        <a:xfrm>
          <a:off x="0" y="0"/>
          <a:ext cx="0" cy="0"/>
          <a:chOff x="0" y="0"/>
          <a:chExt cx="0" cy="0"/>
        </a:xfrm>
      </p:grpSpPr>
      <p:sp>
        <p:nvSpPr>
          <p:cNvPr id="2617" name="Google Shape;2617;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8" name="Google Shape;2618;p166"/>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Mo Money, Mo Problems</a:t>
            </a:r>
            <a:endParaRPr>
              <a:latin typeface="Roboto"/>
              <a:ea typeface="Roboto"/>
              <a:cs typeface="Roboto"/>
              <a:sym typeface="Roboto"/>
            </a:endParaRPr>
          </a:p>
          <a:p>
            <a:pPr indent="0" lvl="0" marL="0" rtl="0" algn="ctr">
              <a:spcBef>
                <a:spcPts val="0"/>
              </a:spcBef>
              <a:spcAft>
                <a:spcPts val="0"/>
              </a:spcAft>
              <a:buNone/>
            </a:pPr>
            <a:r>
              <a:rPr lang="en" sz="2400">
                <a:latin typeface="Roboto"/>
                <a:ea typeface="Roboto"/>
                <a:cs typeface="Roboto"/>
                <a:sym typeface="Roboto"/>
              </a:rPr>
              <a:t>(How do we purchase animals with donation money?)</a:t>
            </a:r>
            <a:endParaRPr sz="2400">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2619" name="Google Shape;2619;p1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3" name="Shape 2623"/>
        <p:cNvGrpSpPr/>
        <p:nvPr/>
      </p:nvGrpSpPr>
      <p:grpSpPr>
        <a:xfrm>
          <a:off x="0" y="0"/>
          <a:ext cx="0" cy="0"/>
          <a:chOff x="0" y="0"/>
          <a:chExt cx="0" cy="0"/>
        </a:xfrm>
      </p:grpSpPr>
      <p:sp>
        <p:nvSpPr>
          <p:cNvPr id="2624" name="Google Shape;2624;p1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Cross-Border and Localized Payments</a:t>
            </a:r>
            <a:endParaRPr/>
          </a:p>
        </p:txBody>
      </p:sp>
      <p:sp>
        <p:nvSpPr>
          <p:cNvPr id="2625" name="Google Shape;2625;p1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How do we move money easily in places where banking infrastructure is not stable?</a:t>
            </a:r>
            <a:endParaRPr/>
          </a:p>
        </p:txBody>
      </p:sp>
      <p:sp>
        <p:nvSpPr>
          <p:cNvPr id="2626" name="Google Shape;2626;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7" name="Google Shape;2627;p1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28" name="Google Shape;2628;p167"/>
          <p:cNvPicPr preferRelativeResize="0"/>
          <p:nvPr/>
        </p:nvPicPr>
        <p:blipFill>
          <a:blip r:embed="rId3">
            <a:alphaModFix/>
          </a:blip>
          <a:stretch>
            <a:fillRect/>
          </a:stretch>
        </p:blipFill>
        <p:spPr>
          <a:xfrm>
            <a:off x="4716325" y="3002438"/>
            <a:ext cx="3157306" cy="1775975"/>
          </a:xfrm>
          <a:prstGeom prst="rect">
            <a:avLst/>
          </a:prstGeom>
          <a:noFill/>
          <a:ln>
            <a:noFill/>
          </a:ln>
        </p:spPr>
      </p:pic>
      <p:pic>
        <p:nvPicPr>
          <p:cNvPr id="2629" name="Google Shape;2629;p167"/>
          <p:cNvPicPr preferRelativeResize="0"/>
          <p:nvPr/>
        </p:nvPicPr>
        <p:blipFill>
          <a:blip r:embed="rId4">
            <a:alphaModFix/>
          </a:blip>
          <a:stretch>
            <a:fillRect/>
          </a:stretch>
        </p:blipFill>
        <p:spPr>
          <a:xfrm>
            <a:off x="1405200" y="2996550"/>
            <a:ext cx="3157306" cy="1775976"/>
          </a:xfrm>
          <a:prstGeom prst="rect">
            <a:avLst/>
          </a:prstGeom>
          <a:noFill/>
          <a:ln>
            <a:noFill/>
          </a:ln>
        </p:spPr>
      </p:pic>
      <p:sp>
        <p:nvSpPr>
          <p:cNvPr id="2630" name="Google Shape;2630;p167"/>
          <p:cNvSpPr/>
          <p:nvPr/>
        </p:nvSpPr>
        <p:spPr>
          <a:xfrm>
            <a:off x="1352550" y="14550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67"/>
          <p:cNvSpPr txBox="1"/>
          <p:nvPr>
            <p:ph idx="1" type="subTitle"/>
          </p:nvPr>
        </p:nvSpPr>
        <p:spPr>
          <a:xfrm>
            <a:off x="12225" y="14742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Cryptocurrencies have provided a way to easily move value between borders. This is valuable in environments where the financial infrastructure is either unstable or nonexistent.</a:t>
            </a:r>
            <a:endParaRPr sz="1300">
              <a:latin typeface="Roboto"/>
              <a:ea typeface="Roboto"/>
              <a:cs typeface="Roboto"/>
              <a:sym typeface="Roboto"/>
            </a:endParaRPr>
          </a:p>
        </p:txBody>
      </p:sp>
      <p:sp>
        <p:nvSpPr>
          <p:cNvPr id="2632" name="Google Shape;2632;p16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67"/>
          <p:cNvSpPr txBox="1"/>
          <p:nvPr>
            <p:ph idx="2"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Stablecoins have provided a way to use blockchain technology without volatility.</a:t>
            </a:r>
            <a:endParaRPr sz="1300">
              <a:latin typeface="Roboto"/>
              <a:ea typeface="Roboto"/>
              <a:cs typeface="Roboto"/>
              <a:sym typeface="Roboto"/>
            </a:endParaRPr>
          </a:p>
        </p:txBody>
      </p:sp>
      <p:pic>
        <p:nvPicPr>
          <p:cNvPr id="2634" name="Google Shape;2634;p167"/>
          <p:cNvPicPr preferRelativeResize="0"/>
          <p:nvPr/>
        </p:nvPicPr>
        <p:blipFill rotWithShape="1">
          <a:blip r:embed="rId5">
            <a:alphaModFix/>
          </a:blip>
          <a:srcRect b="1765" l="0" r="0" t="1774"/>
          <a:stretch/>
        </p:blipFill>
        <p:spPr>
          <a:xfrm>
            <a:off x="429768" y="1479011"/>
            <a:ext cx="785567" cy="606900"/>
          </a:xfrm>
          <a:prstGeom prst="rect">
            <a:avLst/>
          </a:prstGeom>
          <a:noFill/>
          <a:ln>
            <a:noFill/>
          </a:ln>
        </p:spPr>
      </p:pic>
      <p:pic>
        <p:nvPicPr>
          <p:cNvPr id="2635" name="Google Shape;2635;p167"/>
          <p:cNvPicPr preferRelativeResize="0"/>
          <p:nvPr/>
        </p:nvPicPr>
        <p:blipFill rotWithShape="1">
          <a:blip r:embed="rId6">
            <a:alphaModFix/>
          </a:blip>
          <a:srcRect b="1765" l="0" r="0" t="1774"/>
          <a:stretch/>
        </p:blipFill>
        <p:spPr>
          <a:xfrm>
            <a:off x="429768" y="2227098"/>
            <a:ext cx="785566" cy="606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9" name="Shape 2639"/>
        <p:cNvGrpSpPr/>
        <p:nvPr/>
      </p:nvGrpSpPr>
      <p:grpSpPr>
        <a:xfrm>
          <a:off x="0" y="0"/>
          <a:ext cx="0" cy="0"/>
          <a:chOff x="0" y="0"/>
          <a:chExt cx="0" cy="0"/>
        </a:xfrm>
      </p:grpSpPr>
      <p:sp>
        <p:nvSpPr>
          <p:cNvPr id="2640" name="Google Shape;2640;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1" name="Google Shape;2641;p16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Alpaca Your Bags</a:t>
            </a:r>
            <a:endParaRPr>
              <a:latin typeface="Roboto"/>
              <a:ea typeface="Roboto"/>
              <a:cs typeface="Roboto"/>
              <a:sym typeface="Roboto"/>
            </a:endParaRPr>
          </a:p>
          <a:p>
            <a:pPr indent="0" lvl="0" marL="0" rtl="0" algn="ctr">
              <a:spcBef>
                <a:spcPts val="0"/>
              </a:spcBef>
              <a:spcAft>
                <a:spcPts val="0"/>
              </a:spcAft>
              <a:buNone/>
            </a:pPr>
            <a:r>
              <a:rPr lang="en" sz="2400">
                <a:latin typeface="Roboto"/>
                <a:ea typeface="Roboto"/>
                <a:cs typeface="Roboto"/>
                <a:sym typeface="Roboto"/>
              </a:rPr>
              <a:t>(Did the animal arrive at the destination?)</a:t>
            </a:r>
            <a:endParaRPr sz="2400">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2642" name="Google Shape;2642;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sp>
        <p:nvSpPr>
          <p:cNvPr id="2647" name="Google Shape;2647;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Blockchain Logistics</a:t>
            </a:r>
            <a:endParaRPr/>
          </a:p>
        </p:txBody>
      </p:sp>
      <p:sp>
        <p:nvSpPr>
          <p:cNvPr id="2648" name="Google Shape;2648;p1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address accountability, governance, transparency, and efficiency with cutting-edge </a:t>
            </a:r>
            <a:r>
              <a:rPr lang="en"/>
              <a:t>DeFi</a:t>
            </a:r>
            <a:r>
              <a:rPr lang="en"/>
              <a:t> technology</a:t>
            </a:r>
            <a:endParaRPr/>
          </a:p>
        </p:txBody>
      </p:sp>
      <p:sp>
        <p:nvSpPr>
          <p:cNvPr id="2649" name="Google Shape;2649;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0" name="Google Shape;2650;p1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51" name="Google Shape;2651;p169"/>
          <p:cNvSpPr txBox="1"/>
          <p:nvPr>
            <p:ph idx="3" type="body"/>
          </p:nvPr>
        </p:nvSpPr>
        <p:spPr>
          <a:xfrm>
            <a:off x="175" y="1402550"/>
            <a:ext cx="9144000" cy="35040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By targeting the supply chain and leveraging blockchain technology, we can trace the impact of the strategy from the initial donation to the event itself.</a:t>
            </a:r>
            <a:endParaRPr/>
          </a:p>
        </p:txBody>
      </p:sp>
      <p:pic>
        <p:nvPicPr>
          <p:cNvPr id="2652" name="Google Shape;2652;p169"/>
          <p:cNvPicPr preferRelativeResize="0"/>
          <p:nvPr/>
        </p:nvPicPr>
        <p:blipFill>
          <a:blip r:embed="rId3">
            <a:alphaModFix/>
          </a:blip>
          <a:stretch>
            <a:fillRect/>
          </a:stretch>
        </p:blipFill>
        <p:spPr>
          <a:xfrm>
            <a:off x="3107575" y="1924225"/>
            <a:ext cx="5762099" cy="2982325"/>
          </a:xfrm>
          <a:prstGeom prst="rect">
            <a:avLst/>
          </a:prstGeom>
          <a:noFill/>
          <a:ln>
            <a:noFill/>
          </a:ln>
        </p:spPr>
      </p:pic>
      <p:pic>
        <p:nvPicPr>
          <p:cNvPr id="2653" name="Google Shape;2653;p169"/>
          <p:cNvPicPr preferRelativeResize="0"/>
          <p:nvPr/>
        </p:nvPicPr>
        <p:blipFill>
          <a:blip r:embed="rId4">
            <a:alphaModFix/>
          </a:blip>
          <a:stretch>
            <a:fillRect/>
          </a:stretch>
        </p:blipFill>
        <p:spPr>
          <a:xfrm>
            <a:off x="1127525" y="2326713"/>
            <a:ext cx="1241550" cy="1955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7" name="Shape 2657"/>
        <p:cNvGrpSpPr/>
        <p:nvPr/>
      </p:nvGrpSpPr>
      <p:grpSpPr>
        <a:xfrm>
          <a:off x="0" y="0"/>
          <a:ext cx="0" cy="0"/>
          <a:chOff x="0" y="0"/>
          <a:chExt cx="0" cy="0"/>
        </a:xfrm>
      </p:grpSpPr>
      <p:sp>
        <p:nvSpPr>
          <p:cNvPr id="2658" name="Google Shape;2658;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9" name="Google Shape;2659;p170"/>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Wool You Buy This?</a:t>
            </a:r>
            <a:endParaRPr>
              <a:latin typeface="Roboto"/>
              <a:ea typeface="Roboto"/>
              <a:cs typeface="Roboto"/>
              <a:sym typeface="Roboto"/>
            </a:endParaRPr>
          </a:p>
          <a:p>
            <a:pPr indent="0" lvl="0" marL="0" rtl="0" algn="ctr">
              <a:spcBef>
                <a:spcPts val="0"/>
              </a:spcBef>
              <a:spcAft>
                <a:spcPts val="0"/>
              </a:spcAft>
              <a:buNone/>
            </a:pPr>
            <a:r>
              <a:rPr lang="en" sz="2400">
                <a:latin typeface="Roboto"/>
                <a:ea typeface="Roboto"/>
                <a:cs typeface="Roboto"/>
                <a:sym typeface="Roboto"/>
              </a:rPr>
              <a:t>(How does the recipient sell the alpacas’ wool?)</a:t>
            </a:r>
            <a:endParaRPr sz="2400">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2660" name="Google Shape;2660;p1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4" name="Shape 2664"/>
        <p:cNvGrpSpPr/>
        <p:nvPr/>
      </p:nvGrpSpPr>
      <p:grpSpPr>
        <a:xfrm>
          <a:off x="0" y="0"/>
          <a:ext cx="0" cy="0"/>
          <a:chOff x="0" y="0"/>
          <a:chExt cx="0" cy="0"/>
        </a:xfrm>
      </p:grpSpPr>
      <p:sp>
        <p:nvSpPr>
          <p:cNvPr id="2665" name="Google Shape;2665;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Mobile and Online Merchants</a:t>
            </a:r>
            <a:endParaRPr/>
          </a:p>
        </p:txBody>
      </p:sp>
      <p:sp>
        <p:nvSpPr>
          <p:cNvPr id="2666" name="Google Shape;2666;p1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DeFi technologies, anyone, anywhere can become their own merchant and be their own bank.</a:t>
            </a:r>
            <a:endParaRPr/>
          </a:p>
        </p:txBody>
      </p:sp>
      <p:sp>
        <p:nvSpPr>
          <p:cNvPr id="2667" name="Google Shape;2667;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8" name="Google Shape;2668;p1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69" name="Google Shape;2669;p171"/>
          <p:cNvPicPr preferRelativeResize="0"/>
          <p:nvPr/>
        </p:nvPicPr>
        <p:blipFill rotWithShape="1">
          <a:blip r:embed="rId3">
            <a:alphaModFix/>
          </a:blip>
          <a:srcRect b="0" l="0" r="0" t="0"/>
          <a:stretch/>
        </p:blipFill>
        <p:spPr>
          <a:xfrm>
            <a:off x="1141350" y="3269425"/>
            <a:ext cx="2689176" cy="1512675"/>
          </a:xfrm>
          <a:prstGeom prst="rect">
            <a:avLst/>
          </a:prstGeom>
          <a:noFill/>
          <a:ln>
            <a:noFill/>
          </a:ln>
        </p:spPr>
      </p:pic>
      <p:pic>
        <p:nvPicPr>
          <p:cNvPr id="2670" name="Google Shape;2670;p171"/>
          <p:cNvPicPr preferRelativeResize="0"/>
          <p:nvPr/>
        </p:nvPicPr>
        <p:blipFill>
          <a:blip r:embed="rId4">
            <a:alphaModFix/>
          </a:blip>
          <a:stretch>
            <a:fillRect/>
          </a:stretch>
        </p:blipFill>
        <p:spPr>
          <a:xfrm>
            <a:off x="7306287" y="3269425"/>
            <a:ext cx="1512664" cy="1512675"/>
          </a:xfrm>
          <a:prstGeom prst="rect">
            <a:avLst/>
          </a:prstGeom>
          <a:noFill/>
          <a:ln>
            <a:noFill/>
          </a:ln>
        </p:spPr>
      </p:pic>
      <p:pic>
        <p:nvPicPr>
          <p:cNvPr id="2671" name="Google Shape;2671;p171"/>
          <p:cNvPicPr preferRelativeResize="0"/>
          <p:nvPr/>
        </p:nvPicPr>
        <p:blipFill>
          <a:blip r:embed="rId5">
            <a:alphaModFix/>
          </a:blip>
          <a:stretch>
            <a:fillRect/>
          </a:stretch>
        </p:blipFill>
        <p:spPr>
          <a:xfrm>
            <a:off x="3982612" y="3269426"/>
            <a:ext cx="3089779" cy="1512675"/>
          </a:xfrm>
          <a:prstGeom prst="rect">
            <a:avLst/>
          </a:prstGeom>
          <a:noFill/>
          <a:ln>
            <a:noFill/>
          </a:ln>
        </p:spPr>
      </p:pic>
      <p:sp>
        <p:nvSpPr>
          <p:cNvPr id="2672" name="Google Shape;2672;p171"/>
          <p:cNvSpPr/>
          <p:nvPr/>
        </p:nvSpPr>
        <p:spPr>
          <a:xfrm>
            <a:off x="1141275" y="14664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71"/>
          <p:cNvSpPr txBox="1"/>
          <p:nvPr>
            <p:ph idx="1" type="subTitle"/>
          </p:nvPr>
        </p:nvSpPr>
        <p:spPr>
          <a:xfrm>
            <a:off x="-12150" y="1503250"/>
            <a:ext cx="98490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sz="1100">
                <a:latin typeface="Roboto"/>
                <a:ea typeface="Roboto"/>
                <a:cs typeface="Roboto"/>
                <a:sym typeface="Roboto"/>
              </a:rPr>
              <a:t>By creating an online marketplace, wool harvests can be sold cross-border and locally without any intermediaries.</a:t>
            </a:r>
            <a:endParaRPr sz="1100">
              <a:latin typeface="Roboto"/>
              <a:ea typeface="Roboto"/>
              <a:cs typeface="Roboto"/>
              <a:sym typeface="Roboto"/>
            </a:endParaRPr>
          </a:p>
        </p:txBody>
      </p:sp>
      <p:sp>
        <p:nvSpPr>
          <p:cNvPr id="2674" name="Google Shape;2674;p171"/>
          <p:cNvSpPr/>
          <p:nvPr/>
        </p:nvSpPr>
        <p:spPr>
          <a:xfrm>
            <a:off x="1141350" y="20575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71"/>
          <p:cNvSpPr/>
          <p:nvPr/>
        </p:nvSpPr>
        <p:spPr>
          <a:xfrm>
            <a:off x="1141350" y="26485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71"/>
          <p:cNvSpPr txBox="1"/>
          <p:nvPr>
            <p:ph idx="2" type="subTitle"/>
          </p:nvPr>
        </p:nvSpPr>
        <p:spPr>
          <a:xfrm>
            <a:off x="-12100" y="2077450"/>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sz="1100">
                <a:latin typeface="Roboto"/>
                <a:ea typeface="Roboto"/>
                <a:cs typeface="Roboto"/>
                <a:sym typeface="Roboto"/>
              </a:rPr>
              <a:t>Anyone can become their own merchant with just a cell phone.</a:t>
            </a:r>
            <a:endParaRPr sz="1100">
              <a:latin typeface="Roboto"/>
              <a:ea typeface="Roboto"/>
              <a:cs typeface="Roboto"/>
              <a:sym typeface="Roboto"/>
            </a:endParaRPr>
          </a:p>
        </p:txBody>
      </p:sp>
      <p:sp>
        <p:nvSpPr>
          <p:cNvPr id="2677" name="Google Shape;2677;p171"/>
          <p:cNvSpPr txBox="1"/>
          <p:nvPr>
            <p:ph idx="3" type="subTitle"/>
          </p:nvPr>
        </p:nvSpPr>
        <p:spPr>
          <a:xfrm>
            <a:off x="-12200" y="2668525"/>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sz="1100">
                <a:latin typeface="Roboto"/>
                <a:ea typeface="Roboto"/>
                <a:cs typeface="Roboto"/>
                <a:sym typeface="Roboto"/>
              </a:rPr>
              <a:t>This enables new economic activity and encourages market growth.</a:t>
            </a:r>
            <a:endParaRPr sz="1100">
              <a:latin typeface="Roboto"/>
              <a:ea typeface="Roboto"/>
              <a:cs typeface="Roboto"/>
              <a:sym typeface="Roboto"/>
            </a:endParaRPr>
          </a:p>
        </p:txBody>
      </p:sp>
      <p:pic>
        <p:nvPicPr>
          <p:cNvPr id="2678" name="Google Shape;2678;p171"/>
          <p:cNvPicPr preferRelativeResize="0"/>
          <p:nvPr/>
        </p:nvPicPr>
        <p:blipFill rotWithShape="1">
          <a:blip r:embed="rId6">
            <a:alphaModFix/>
          </a:blip>
          <a:srcRect b="1765" l="0" r="0" t="1774"/>
          <a:stretch/>
        </p:blipFill>
        <p:spPr>
          <a:xfrm>
            <a:off x="429768" y="1490472"/>
            <a:ext cx="577805" cy="446400"/>
          </a:xfrm>
          <a:prstGeom prst="rect">
            <a:avLst/>
          </a:prstGeom>
          <a:noFill/>
          <a:ln>
            <a:noFill/>
          </a:ln>
        </p:spPr>
      </p:pic>
      <p:pic>
        <p:nvPicPr>
          <p:cNvPr id="2679" name="Google Shape;2679;p171"/>
          <p:cNvPicPr preferRelativeResize="0"/>
          <p:nvPr/>
        </p:nvPicPr>
        <p:blipFill rotWithShape="1">
          <a:blip r:embed="rId7">
            <a:alphaModFix/>
          </a:blip>
          <a:srcRect b="1765" l="0" r="0" t="1774"/>
          <a:stretch/>
        </p:blipFill>
        <p:spPr>
          <a:xfrm>
            <a:off x="429768" y="2077447"/>
            <a:ext cx="577805" cy="446400"/>
          </a:xfrm>
          <a:prstGeom prst="rect">
            <a:avLst/>
          </a:prstGeom>
          <a:noFill/>
          <a:ln>
            <a:noFill/>
          </a:ln>
        </p:spPr>
      </p:pic>
      <p:pic>
        <p:nvPicPr>
          <p:cNvPr id="2680" name="Google Shape;2680;p171"/>
          <p:cNvPicPr preferRelativeResize="0"/>
          <p:nvPr/>
        </p:nvPicPr>
        <p:blipFill rotWithShape="1">
          <a:blip r:embed="rId8">
            <a:alphaModFix/>
          </a:blip>
          <a:srcRect b="1765" l="0" r="0" t="1774"/>
          <a:stretch/>
        </p:blipFill>
        <p:spPr>
          <a:xfrm>
            <a:off x="429768" y="2668522"/>
            <a:ext cx="577805" cy="446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4" name="Shape 2684"/>
        <p:cNvGrpSpPr/>
        <p:nvPr/>
      </p:nvGrpSpPr>
      <p:grpSpPr>
        <a:xfrm>
          <a:off x="0" y="0"/>
          <a:ext cx="0" cy="0"/>
          <a:chOff x="0" y="0"/>
          <a:chExt cx="0" cy="0"/>
        </a:xfrm>
      </p:grpSpPr>
      <p:sp>
        <p:nvSpPr>
          <p:cNvPr id="2685" name="Google Shape;2685;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6" name="Google Shape;2686;p172"/>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Shear Scale of Impact</a:t>
            </a:r>
            <a:endParaRPr>
              <a:latin typeface="Roboto"/>
              <a:ea typeface="Roboto"/>
              <a:cs typeface="Roboto"/>
              <a:sym typeface="Roboto"/>
            </a:endParaRPr>
          </a:p>
          <a:p>
            <a:pPr indent="0" lvl="0" marL="0" rtl="0" algn="ctr">
              <a:spcBef>
                <a:spcPts val="0"/>
              </a:spcBef>
              <a:spcAft>
                <a:spcPts val="0"/>
              </a:spcAft>
              <a:buNone/>
            </a:pPr>
            <a:r>
              <a:rPr lang="en" sz="2400">
                <a:latin typeface="Roboto"/>
                <a:ea typeface="Roboto"/>
                <a:cs typeface="Roboto"/>
                <a:sym typeface="Roboto"/>
              </a:rPr>
              <a:t>(Did the donation actually help?)</a:t>
            </a:r>
            <a:endParaRPr sz="2400">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2687" name="Google Shape;2687;p1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0" name="Shape 2150"/>
        <p:cNvGrpSpPr/>
        <p:nvPr/>
      </p:nvGrpSpPr>
      <p:grpSpPr>
        <a:xfrm>
          <a:off x="0" y="0"/>
          <a:ext cx="0" cy="0"/>
          <a:chOff x="0" y="0"/>
          <a:chExt cx="0" cy="0"/>
        </a:xfrm>
      </p:grpSpPr>
      <p:pic>
        <p:nvPicPr>
          <p:cNvPr id="2151" name="Google Shape;2151;p119"/>
          <p:cNvPicPr preferRelativeResize="0"/>
          <p:nvPr/>
        </p:nvPicPr>
        <p:blipFill>
          <a:blip r:embed="rId3">
            <a:alphaModFix/>
          </a:blip>
          <a:stretch>
            <a:fillRect/>
          </a:stretch>
        </p:blipFill>
        <p:spPr>
          <a:xfrm>
            <a:off x="0" y="0"/>
            <a:ext cx="9144000" cy="5143505"/>
          </a:xfrm>
          <a:prstGeom prst="rect">
            <a:avLst/>
          </a:prstGeom>
          <a:noFill/>
          <a:ln>
            <a:noFill/>
          </a:ln>
        </p:spPr>
      </p:pic>
      <p:sp>
        <p:nvSpPr>
          <p:cNvPr id="2152" name="Google Shape;2152;p119"/>
          <p:cNvSpPr txBox="1"/>
          <p:nvPr>
            <p:ph type="title"/>
          </p:nvPr>
        </p:nvSpPr>
        <p:spPr>
          <a:xfrm>
            <a:off x="963925" y="571500"/>
            <a:ext cx="4407000" cy="736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434343"/>
                </a:solidFill>
                <a:latin typeface="Georgia"/>
                <a:ea typeface="Georgia"/>
                <a:cs typeface="Georgia"/>
                <a:sym typeface="Georgia"/>
              </a:rPr>
              <a:t>The Financial Sector Today</a:t>
            </a:r>
            <a:endParaRPr>
              <a:solidFill>
                <a:srgbClr val="434343"/>
              </a:solidFill>
              <a:latin typeface="Georgia"/>
              <a:ea typeface="Georgia"/>
              <a:cs typeface="Georgia"/>
              <a:sym typeface="Georgia"/>
            </a:endParaRPr>
          </a:p>
        </p:txBody>
      </p:sp>
      <p:sp>
        <p:nvSpPr>
          <p:cNvPr id="2153" name="Google Shape;2153;p119"/>
          <p:cNvSpPr txBox="1"/>
          <p:nvPr>
            <p:ph idx="1" type="subTitle"/>
          </p:nvPr>
        </p:nvSpPr>
        <p:spPr>
          <a:xfrm>
            <a:off x="1458475" y="1308000"/>
            <a:ext cx="2327400" cy="93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700"/>
              <a:t>Why Big Banks Are Losing to Tech Giants Over Open Banking</a:t>
            </a:r>
            <a:endParaRPr sz="1700"/>
          </a:p>
        </p:txBody>
      </p:sp>
      <p:sp>
        <p:nvSpPr>
          <p:cNvPr id="2154" name="Google Shape;2154;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155" name="Google Shape;2155;p119"/>
          <p:cNvCxnSpPr/>
          <p:nvPr/>
        </p:nvCxnSpPr>
        <p:spPr>
          <a:xfrm>
            <a:off x="1458475" y="1143000"/>
            <a:ext cx="3659700" cy="0"/>
          </a:xfrm>
          <a:prstGeom prst="straightConnector1">
            <a:avLst/>
          </a:prstGeom>
          <a:noFill/>
          <a:ln cap="flat" cmpd="sng" w="9525">
            <a:solidFill>
              <a:schemeClr val="dk2"/>
            </a:solidFill>
            <a:prstDash val="solid"/>
            <a:round/>
            <a:headEnd len="med" w="med" type="none"/>
            <a:tailEnd len="med" w="med" type="none"/>
          </a:ln>
        </p:spPr>
      </p:cxnSp>
      <p:sp>
        <p:nvSpPr>
          <p:cNvPr id="2156" name="Google Shape;2156;p119"/>
          <p:cNvSpPr txBox="1"/>
          <p:nvPr/>
        </p:nvSpPr>
        <p:spPr>
          <a:xfrm>
            <a:off x="1340825" y="4099425"/>
            <a:ext cx="5626500" cy="625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i="1" lang="en" sz="3200" u="none" cap="none" strike="noStrike">
                <a:solidFill>
                  <a:srgbClr val="434343"/>
                </a:solidFill>
                <a:latin typeface="Roboto Light"/>
                <a:ea typeface="Roboto Light"/>
                <a:cs typeface="Roboto Light"/>
                <a:sym typeface="Roboto Light"/>
              </a:rPr>
              <a:t>“Banks </a:t>
            </a:r>
            <a:r>
              <a:rPr i="1" lang="en" sz="3200">
                <a:solidFill>
                  <a:srgbClr val="434343"/>
                </a:solidFill>
                <a:latin typeface="Roboto Light"/>
                <a:ea typeface="Roboto Light"/>
                <a:cs typeface="Roboto Light"/>
                <a:sym typeface="Roboto Light"/>
              </a:rPr>
              <a:t>A</a:t>
            </a:r>
            <a:r>
              <a:rPr i="1" lang="en" sz="3200" u="none" cap="none" strike="noStrike">
                <a:solidFill>
                  <a:srgbClr val="434343"/>
                </a:solidFill>
                <a:latin typeface="Roboto Light"/>
                <a:ea typeface="Roboto Light"/>
                <a:cs typeface="Roboto Light"/>
                <a:sym typeface="Roboto Light"/>
              </a:rPr>
              <a:t>re Technology Firms”</a:t>
            </a:r>
            <a:endParaRPr i="1" sz="3200">
              <a:solidFill>
                <a:srgbClr val="434343"/>
              </a:solidFill>
              <a:latin typeface="Roboto Light"/>
              <a:ea typeface="Roboto Light"/>
              <a:cs typeface="Roboto Light"/>
              <a:sym typeface="Roboto Light"/>
            </a:endParaRPr>
          </a:p>
        </p:txBody>
      </p:sp>
      <p:cxnSp>
        <p:nvCxnSpPr>
          <p:cNvPr id="2157" name="Google Shape;2157;p119"/>
          <p:cNvCxnSpPr/>
          <p:nvPr/>
        </p:nvCxnSpPr>
        <p:spPr>
          <a:xfrm>
            <a:off x="1428750" y="4099425"/>
            <a:ext cx="5429400" cy="0"/>
          </a:xfrm>
          <a:prstGeom prst="straightConnector1">
            <a:avLst/>
          </a:prstGeom>
          <a:noFill/>
          <a:ln cap="flat" cmpd="sng" w="9525">
            <a:solidFill>
              <a:schemeClr val="dk2"/>
            </a:solidFill>
            <a:prstDash val="solid"/>
            <a:round/>
            <a:headEnd len="med" w="med" type="none"/>
            <a:tailEnd len="med" w="med" type="none"/>
          </a:ln>
        </p:spPr>
      </p:cxnSp>
      <p:sp>
        <p:nvSpPr>
          <p:cNvPr id="2158" name="Google Shape;2158;p119"/>
          <p:cNvSpPr txBox="1"/>
          <p:nvPr>
            <p:ph idx="1" type="subTitle"/>
          </p:nvPr>
        </p:nvSpPr>
        <p:spPr>
          <a:xfrm>
            <a:off x="5370925" y="803650"/>
            <a:ext cx="1428900" cy="11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 Firms Could Pose Major Threat to Banks</a:t>
            </a:r>
            <a:endParaRPr/>
          </a:p>
        </p:txBody>
      </p:sp>
      <p:sp>
        <p:nvSpPr>
          <p:cNvPr id="2159" name="Google Shape;2159;p119"/>
          <p:cNvSpPr txBox="1"/>
          <p:nvPr>
            <p:ph idx="1" type="subTitle"/>
          </p:nvPr>
        </p:nvSpPr>
        <p:spPr>
          <a:xfrm>
            <a:off x="3745375" y="1308000"/>
            <a:ext cx="1469400" cy="133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i="1" lang="en" sz="1200">
                <a:latin typeface="Georgia"/>
                <a:ea typeface="Georgia"/>
                <a:cs typeface="Georgia"/>
                <a:sym typeface="Georgia"/>
              </a:rPr>
              <a:t>Worldwide Financial Services External and Internal IT Spending to Reach $500 Billion in 2021, According to IDC Financial Insights</a:t>
            </a:r>
            <a:endParaRPr i="1" sz="1200">
              <a:latin typeface="Georgia"/>
              <a:ea typeface="Georgia"/>
              <a:cs typeface="Georgia"/>
              <a:sym typeface="Georgia"/>
            </a:endParaRPr>
          </a:p>
        </p:txBody>
      </p:sp>
      <p:cxnSp>
        <p:nvCxnSpPr>
          <p:cNvPr id="2160" name="Google Shape;2160;p119"/>
          <p:cNvCxnSpPr/>
          <p:nvPr/>
        </p:nvCxnSpPr>
        <p:spPr>
          <a:xfrm>
            <a:off x="5237700" y="803650"/>
            <a:ext cx="0" cy="3190500"/>
          </a:xfrm>
          <a:prstGeom prst="straightConnector1">
            <a:avLst/>
          </a:prstGeom>
          <a:noFill/>
          <a:ln cap="flat" cmpd="sng" w="9525">
            <a:solidFill>
              <a:schemeClr val="dk2"/>
            </a:solidFill>
            <a:prstDash val="solid"/>
            <a:round/>
            <a:headEnd len="med" w="med" type="none"/>
            <a:tailEnd len="med" w="med" type="none"/>
          </a:ln>
        </p:spPr>
      </p:cxnSp>
      <p:cxnSp>
        <p:nvCxnSpPr>
          <p:cNvPr id="2161" name="Google Shape;2161;p119"/>
          <p:cNvCxnSpPr/>
          <p:nvPr/>
        </p:nvCxnSpPr>
        <p:spPr>
          <a:xfrm>
            <a:off x="5344675" y="1981200"/>
            <a:ext cx="1469400" cy="0"/>
          </a:xfrm>
          <a:prstGeom prst="straightConnector1">
            <a:avLst/>
          </a:prstGeom>
          <a:noFill/>
          <a:ln cap="flat" cmpd="sng" w="9525">
            <a:solidFill>
              <a:schemeClr val="dk2"/>
            </a:solidFill>
            <a:prstDash val="solid"/>
            <a:round/>
            <a:headEnd len="med" w="med" type="none"/>
            <a:tailEnd len="med" w="med" type="none"/>
          </a:ln>
        </p:spPr>
      </p:cxnSp>
      <p:cxnSp>
        <p:nvCxnSpPr>
          <p:cNvPr id="2162" name="Google Shape;2162;p119"/>
          <p:cNvCxnSpPr/>
          <p:nvPr/>
        </p:nvCxnSpPr>
        <p:spPr>
          <a:xfrm>
            <a:off x="3667600" y="1345475"/>
            <a:ext cx="0" cy="2648700"/>
          </a:xfrm>
          <a:prstGeom prst="straightConnector1">
            <a:avLst/>
          </a:prstGeom>
          <a:noFill/>
          <a:ln cap="flat" cmpd="sng" w="9525">
            <a:solidFill>
              <a:schemeClr val="dk2"/>
            </a:solidFill>
            <a:prstDash val="solid"/>
            <a:round/>
            <a:headEnd len="med" w="med" type="none"/>
            <a:tailEnd len="med" w="med" type="none"/>
          </a:ln>
        </p:spPr>
      </p:cxnSp>
      <p:cxnSp>
        <p:nvCxnSpPr>
          <p:cNvPr id="2163" name="Google Shape;2163;p119"/>
          <p:cNvCxnSpPr/>
          <p:nvPr/>
        </p:nvCxnSpPr>
        <p:spPr>
          <a:xfrm>
            <a:off x="3714750" y="2651625"/>
            <a:ext cx="1483800" cy="0"/>
          </a:xfrm>
          <a:prstGeom prst="straightConnector1">
            <a:avLst/>
          </a:prstGeom>
          <a:noFill/>
          <a:ln cap="flat" cmpd="sng" w="9525">
            <a:solidFill>
              <a:schemeClr val="dk2"/>
            </a:solidFill>
            <a:prstDash val="solid"/>
            <a:round/>
            <a:headEnd len="med" w="med" type="none"/>
            <a:tailEnd len="med" w="med" type="none"/>
          </a:ln>
        </p:spPr>
      </p:cxnSp>
      <p:sp>
        <p:nvSpPr>
          <p:cNvPr id="2164" name="Google Shape;2164;p119"/>
          <p:cNvSpPr txBox="1"/>
          <p:nvPr>
            <p:ph idx="1" type="subTitle"/>
          </p:nvPr>
        </p:nvSpPr>
        <p:spPr>
          <a:xfrm>
            <a:off x="5345575" y="2070000"/>
            <a:ext cx="1621800" cy="7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latin typeface="Georgia"/>
                <a:ea typeface="Georgia"/>
                <a:cs typeface="Georgia"/>
                <a:sym typeface="Georgia"/>
              </a:rPr>
              <a:t>Banks Unveil Network to Digitize Trade Finance</a:t>
            </a:r>
            <a:endParaRPr sz="1400">
              <a:latin typeface="Georgia"/>
              <a:ea typeface="Georgia"/>
              <a:cs typeface="Georgia"/>
              <a:sym typeface="Georgia"/>
            </a:endParaRPr>
          </a:p>
        </p:txBody>
      </p:sp>
      <p:cxnSp>
        <p:nvCxnSpPr>
          <p:cNvPr id="2165" name="Google Shape;2165;p119"/>
          <p:cNvCxnSpPr/>
          <p:nvPr/>
        </p:nvCxnSpPr>
        <p:spPr>
          <a:xfrm>
            <a:off x="5344675" y="2819400"/>
            <a:ext cx="1469400" cy="0"/>
          </a:xfrm>
          <a:prstGeom prst="straightConnector1">
            <a:avLst/>
          </a:prstGeom>
          <a:noFill/>
          <a:ln cap="flat" cmpd="sng" w="9525">
            <a:solidFill>
              <a:schemeClr val="dk2"/>
            </a:solidFill>
            <a:prstDash val="solid"/>
            <a:round/>
            <a:headEnd len="med" w="med" type="none"/>
            <a:tailEnd len="med" w="med" type="none"/>
          </a:ln>
        </p:spPr>
      </p:cxnSp>
      <p:sp>
        <p:nvSpPr>
          <p:cNvPr id="2166" name="Google Shape;2166;p119"/>
          <p:cNvSpPr txBox="1"/>
          <p:nvPr>
            <p:ph idx="1" type="subTitle"/>
          </p:nvPr>
        </p:nvSpPr>
        <p:spPr>
          <a:xfrm>
            <a:off x="5370925" y="2911913"/>
            <a:ext cx="1428900" cy="110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Why Top Tech Talent May Be Coming to Finance</a:t>
            </a:r>
            <a:endParaRPr sz="1600"/>
          </a:p>
        </p:txBody>
      </p:sp>
      <p:sp>
        <p:nvSpPr>
          <p:cNvPr id="2167" name="Google Shape;2167;p119"/>
          <p:cNvSpPr txBox="1"/>
          <p:nvPr>
            <p:ph idx="1" type="subTitle"/>
          </p:nvPr>
        </p:nvSpPr>
        <p:spPr>
          <a:xfrm>
            <a:off x="1459375" y="2222400"/>
            <a:ext cx="2134500" cy="7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latin typeface="Georgia"/>
                <a:ea typeface="Georgia"/>
                <a:cs typeface="Georgia"/>
                <a:sym typeface="Georgia"/>
              </a:rPr>
              <a:t>How Technology Is Impacting the Finance and Banking Sector</a:t>
            </a:r>
            <a:endParaRPr sz="1600">
              <a:latin typeface="Georgia"/>
              <a:ea typeface="Georgia"/>
              <a:cs typeface="Georgia"/>
              <a:sym typeface="Georgia"/>
            </a:endParaRPr>
          </a:p>
        </p:txBody>
      </p:sp>
      <p:cxnSp>
        <p:nvCxnSpPr>
          <p:cNvPr id="2168" name="Google Shape;2168;p119"/>
          <p:cNvCxnSpPr/>
          <p:nvPr/>
        </p:nvCxnSpPr>
        <p:spPr>
          <a:xfrm>
            <a:off x="1428750" y="2152635"/>
            <a:ext cx="2165100" cy="0"/>
          </a:xfrm>
          <a:prstGeom prst="straightConnector1">
            <a:avLst/>
          </a:prstGeom>
          <a:noFill/>
          <a:ln cap="flat" cmpd="sng" w="9525">
            <a:solidFill>
              <a:schemeClr val="dk2"/>
            </a:solidFill>
            <a:prstDash val="solid"/>
            <a:round/>
            <a:headEnd len="med" w="med" type="none"/>
            <a:tailEnd len="med" w="med" type="none"/>
          </a:ln>
        </p:spPr>
      </p:cxnSp>
      <p:cxnSp>
        <p:nvCxnSpPr>
          <p:cNvPr id="2169" name="Google Shape;2169;p119"/>
          <p:cNvCxnSpPr/>
          <p:nvPr/>
        </p:nvCxnSpPr>
        <p:spPr>
          <a:xfrm>
            <a:off x="1428750" y="3067035"/>
            <a:ext cx="2165100" cy="0"/>
          </a:xfrm>
          <a:prstGeom prst="straightConnector1">
            <a:avLst/>
          </a:prstGeom>
          <a:noFill/>
          <a:ln cap="flat" cmpd="sng" w="9525">
            <a:solidFill>
              <a:schemeClr val="dk2"/>
            </a:solidFill>
            <a:prstDash val="solid"/>
            <a:round/>
            <a:headEnd len="med" w="med" type="none"/>
            <a:tailEnd len="med" w="med" type="none"/>
          </a:ln>
        </p:spPr>
      </p:cxnSp>
      <p:sp>
        <p:nvSpPr>
          <p:cNvPr id="2170" name="Google Shape;2170;p119"/>
          <p:cNvSpPr txBox="1"/>
          <p:nvPr>
            <p:ph idx="1" type="subTitle"/>
          </p:nvPr>
        </p:nvSpPr>
        <p:spPr>
          <a:xfrm>
            <a:off x="1428750" y="3150175"/>
            <a:ext cx="2165100" cy="93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Blockchain Technology Is Helping Small Businesses Create Their Legal Agreements</a:t>
            </a:r>
            <a:endParaRPr sz="1400"/>
          </a:p>
        </p:txBody>
      </p:sp>
      <p:sp>
        <p:nvSpPr>
          <p:cNvPr id="2171" name="Google Shape;2171;p119"/>
          <p:cNvSpPr txBox="1"/>
          <p:nvPr>
            <p:ph idx="1" type="subTitle"/>
          </p:nvPr>
        </p:nvSpPr>
        <p:spPr>
          <a:xfrm>
            <a:off x="3745375" y="2679600"/>
            <a:ext cx="1469400" cy="133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The Future of Banking Is Rapidly Becoming a Digital Domain. How Will Community Banks Respond to the Tide of Technology?</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1" name="Shape 2691"/>
        <p:cNvGrpSpPr/>
        <p:nvPr/>
      </p:nvGrpSpPr>
      <p:grpSpPr>
        <a:xfrm>
          <a:off x="0" y="0"/>
          <a:ext cx="0" cy="0"/>
          <a:chOff x="0" y="0"/>
          <a:chExt cx="0" cy="0"/>
        </a:xfrm>
      </p:grpSpPr>
      <p:pic>
        <p:nvPicPr>
          <p:cNvPr id="2692" name="Google Shape;2692;p17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93" name="Google Shape;2693;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Analyzing </a:t>
            </a:r>
            <a:r>
              <a:rPr lang="en">
                <a:solidFill>
                  <a:srgbClr val="FFFFFF"/>
                </a:solidFill>
              </a:rPr>
              <a:t>Socio Economic</a:t>
            </a:r>
            <a:r>
              <a:rPr lang="en">
                <a:solidFill>
                  <a:srgbClr val="FFFFFF"/>
                </a:solidFill>
              </a:rPr>
              <a:t> Impact</a:t>
            </a:r>
            <a:endParaRPr>
              <a:solidFill>
                <a:srgbClr val="FFFFFF"/>
              </a:solidFill>
            </a:endParaRPr>
          </a:p>
        </p:txBody>
      </p:sp>
      <p:sp>
        <p:nvSpPr>
          <p:cNvPr id="2694" name="Google Shape;2694;p1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We can use similar techniques to examine the effectiveness of the charity.</a:t>
            </a:r>
            <a:endParaRPr>
              <a:solidFill>
                <a:srgbClr val="FFFFFF"/>
              </a:solidFill>
            </a:endParaRPr>
          </a:p>
        </p:txBody>
      </p:sp>
      <p:sp>
        <p:nvSpPr>
          <p:cNvPr id="2695" name="Google Shape;2695;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6" name="Google Shape;2696;p1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7" name="Google Shape;2697;p173"/>
          <p:cNvSpPr txBox="1"/>
          <p:nvPr/>
        </p:nvSpPr>
        <p:spPr>
          <a:xfrm>
            <a:off x="901650" y="1183050"/>
            <a:ext cx="3548400" cy="432300"/>
          </a:xfrm>
          <a:prstGeom prst="rect">
            <a:avLst/>
          </a:prstGeom>
          <a:noFill/>
          <a:ln>
            <a:noFill/>
          </a:ln>
        </p:spPr>
        <p:txBody>
          <a:bodyPr anchorCtr="0" anchor="t" bIns="91425" lIns="91425" spcFirstLastPara="1" rIns="182875" wrap="square" tIns="91425">
            <a:noAutofit/>
          </a:bodyPr>
          <a:lstStyle/>
          <a:p>
            <a:pPr indent="0" lvl="0" marL="0" rtl="0" algn="r">
              <a:spcBef>
                <a:spcPts val="0"/>
              </a:spcBef>
              <a:spcAft>
                <a:spcPts val="0"/>
              </a:spcAft>
              <a:buNone/>
            </a:pPr>
            <a:r>
              <a:rPr b="1" lang="en">
                <a:solidFill>
                  <a:srgbClr val="FFFFFF"/>
                </a:solidFill>
                <a:latin typeface="Roboto"/>
                <a:ea typeface="Roboto"/>
                <a:cs typeface="Roboto"/>
                <a:sym typeface="Roboto"/>
              </a:rPr>
              <a:t>Analyze Wool Sales in the Region</a:t>
            </a:r>
            <a:endParaRPr b="1">
              <a:solidFill>
                <a:srgbClr val="FFFFFF"/>
              </a:solidFill>
              <a:latin typeface="Roboto"/>
              <a:ea typeface="Roboto"/>
              <a:cs typeface="Roboto"/>
              <a:sym typeface="Roboto"/>
            </a:endParaRPr>
          </a:p>
        </p:txBody>
      </p:sp>
      <p:cxnSp>
        <p:nvCxnSpPr>
          <p:cNvPr id="2698" name="Google Shape;2698;p173"/>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
        <p:nvSpPr>
          <p:cNvPr id="2699" name="Google Shape;2699;p173"/>
          <p:cNvSpPr txBox="1"/>
          <p:nvPr/>
        </p:nvSpPr>
        <p:spPr>
          <a:xfrm>
            <a:off x="4450050" y="1183050"/>
            <a:ext cx="3458100" cy="432300"/>
          </a:xfrm>
          <a:prstGeom prst="rect">
            <a:avLst/>
          </a:prstGeom>
          <a:noFill/>
          <a:ln>
            <a:noFill/>
          </a:ln>
        </p:spPr>
        <p:txBody>
          <a:bodyPr anchorCtr="0" anchor="t" bIns="91425" lIns="18287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Analyze Economic Indicators</a:t>
            </a:r>
            <a:endParaRPr b="1">
              <a:solidFill>
                <a:srgbClr val="FFFFFF"/>
              </a:solidFill>
              <a:latin typeface="Roboto"/>
              <a:ea typeface="Roboto"/>
              <a:cs typeface="Roboto"/>
              <a:sym typeface="Roboto"/>
            </a:endParaRPr>
          </a:p>
        </p:txBody>
      </p:sp>
      <p:cxnSp>
        <p:nvCxnSpPr>
          <p:cNvPr id="2700" name="Google Shape;2700;p173"/>
          <p:cNvCxnSpPr/>
          <p:nvPr/>
        </p:nvCxnSpPr>
        <p:spPr>
          <a:xfrm>
            <a:off x="4450050" y="1183050"/>
            <a:ext cx="0" cy="4053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4" name="Shape 2704"/>
        <p:cNvGrpSpPr/>
        <p:nvPr/>
      </p:nvGrpSpPr>
      <p:grpSpPr>
        <a:xfrm>
          <a:off x="0" y="0"/>
          <a:ext cx="0" cy="0"/>
          <a:chOff x="0" y="0"/>
          <a:chExt cx="0" cy="0"/>
        </a:xfrm>
      </p:grpSpPr>
      <p:sp>
        <p:nvSpPr>
          <p:cNvPr id="2705" name="Google Shape;2705;p1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Tracking Transactions</a:t>
            </a:r>
            <a:endParaRPr/>
          </a:p>
        </p:txBody>
      </p:sp>
      <p:sp>
        <p:nvSpPr>
          <p:cNvPr id="2706" name="Google Shape;2706;p1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leveraging DeFi technologies, you can examine blockchain data and analyze the transaction flow.</a:t>
            </a:r>
            <a:endParaRPr/>
          </a:p>
        </p:txBody>
      </p:sp>
      <p:sp>
        <p:nvSpPr>
          <p:cNvPr id="2707" name="Google Shape;2707;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8" name="Google Shape;2708;p1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709" name="Google Shape;2709;p174"/>
          <p:cNvPicPr preferRelativeResize="0"/>
          <p:nvPr/>
        </p:nvPicPr>
        <p:blipFill>
          <a:blip r:embed="rId3">
            <a:alphaModFix/>
          </a:blip>
          <a:stretch>
            <a:fillRect/>
          </a:stretch>
        </p:blipFill>
        <p:spPr>
          <a:xfrm>
            <a:off x="2520175" y="2994587"/>
            <a:ext cx="3142925" cy="1767938"/>
          </a:xfrm>
          <a:prstGeom prst="rect">
            <a:avLst/>
          </a:prstGeom>
          <a:noFill/>
          <a:ln>
            <a:noFill/>
          </a:ln>
        </p:spPr>
      </p:pic>
      <p:sp>
        <p:nvSpPr>
          <p:cNvPr id="2710" name="Google Shape;2710;p174"/>
          <p:cNvSpPr/>
          <p:nvPr/>
        </p:nvSpPr>
        <p:spPr>
          <a:xfrm>
            <a:off x="1352550" y="1455025"/>
            <a:ext cx="50253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74"/>
          <p:cNvSpPr txBox="1"/>
          <p:nvPr>
            <p:ph idx="1" type="subTitle"/>
          </p:nvPr>
        </p:nvSpPr>
        <p:spPr>
          <a:xfrm>
            <a:off x="12225" y="1474200"/>
            <a:ext cx="6807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You can analyze volume and transaction flow in the region with the wool purchases from the online and peer-to-peer markets.</a:t>
            </a:r>
            <a:endParaRPr sz="1300">
              <a:latin typeface="Roboto"/>
              <a:ea typeface="Roboto"/>
              <a:cs typeface="Roboto"/>
              <a:sym typeface="Roboto"/>
            </a:endParaRPr>
          </a:p>
        </p:txBody>
      </p:sp>
      <p:sp>
        <p:nvSpPr>
          <p:cNvPr id="2712" name="Google Shape;2712;p174"/>
          <p:cNvSpPr/>
          <p:nvPr/>
        </p:nvSpPr>
        <p:spPr>
          <a:xfrm>
            <a:off x="1352550" y="2231925"/>
            <a:ext cx="50253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74"/>
          <p:cNvSpPr txBox="1"/>
          <p:nvPr>
            <p:ph idx="2" type="subTitle"/>
          </p:nvPr>
        </p:nvSpPr>
        <p:spPr>
          <a:xfrm>
            <a:off x="-12225" y="2233550"/>
            <a:ext cx="60387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Proof can be embedded into the transaction.</a:t>
            </a:r>
            <a:endParaRPr sz="1300">
              <a:latin typeface="Roboto"/>
              <a:ea typeface="Roboto"/>
              <a:cs typeface="Roboto"/>
              <a:sym typeface="Roboto"/>
            </a:endParaRPr>
          </a:p>
        </p:txBody>
      </p:sp>
      <p:pic>
        <p:nvPicPr>
          <p:cNvPr id="2714" name="Google Shape;2714;p174"/>
          <p:cNvPicPr preferRelativeResize="0"/>
          <p:nvPr/>
        </p:nvPicPr>
        <p:blipFill rotWithShape="1">
          <a:blip r:embed="rId4">
            <a:alphaModFix/>
          </a:blip>
          <a:srcRect b="1765" l="0" r="0" t="1774"/>
          <a:stretch/>
        </p:blipFill>
        <p:spPr>
          <a:xfrm>
            <a:off x="429768" y="1479011"/>
            <a:ext cx="785567" cy="606900"/>
          </a:xfrm>
          <a:prstGeom prst="rect">
            <a:avLst/>
          </a:prstGeom>
          <a:noFill/>
          <a:ln>
            <a:noFill/>
          </a:ln>
        </p:spPr>
      </p:pic>
      <p:pic>
        <p:nvPicPr>
          <p:cNvPr id="2715" name="Google Shape;2715;p174"/>
          <p:cNvPicPr preferRelativeResize="0"/>
          <p:nvPr/>
        </p:nvPicPr>
        <p:blipFill rotWithShape="1">
          <a:blip r:embed="rId5">
            <a:alphaModFix/>
          </a:blip>
          <a:srcRect b="1765" l="0" r="0" t="1774"/>
          <a:stretch/>
        </p:blipFill>
        <p:spPr>
          <a:xfrm>
            <a:off x="429768" y="2227098"/>
            <a:ext cx="785566" cy="606900"/>
          </a:xfrm>
          <a:prstGeom prst="rect">
            <a:avLst/>
          </a:prstGeom>
          <a:noFill/>
          <a:ln>
            <a:noFill/>
          </a:ln>
        </p:spPr>
      </p:pic>
      <p:pic>
        <p:nvPicPr>
          <p:cNvPr id="2716" name="Google Shape;2716;p174"/>
          <p:cNvPicPr preferRelativeResize="0"/>
          <p:nvPr/>
        </p:nvPicPr>
        <p:blipFill>
          <a:blip r:embed="rId6">
            <a:alphaModFix/>
          </a:blip>
          <a:stretch>
            <a:fillRect/>
          </a:stretch>
        </p:blipFill>
        <p:spPr>
          <a:xfrm>
            <a:off x="5950200" y="2186175"/>
            <a:ext cx="2919470" cy="262541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Google Shape;2721;p17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August 3rd</a:t>
            </a:r>
            <a:endParaRPr/>
          </a:p>
        </p:txBody>
      </p:sp>
      <p:sp>
        <p:nvSpPr>
          <p:cNvPr id="2722" name="Google Shape;2722;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3" name="Google Shape;2723;p1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24" name="Google Shape;2724;p17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Homework</a:t>
            </a:r>
            <a:r>
              <a:rPr lang="en">
                <a:solidFill>
                  <a:schemeClr val="dk1"/>
                </a:solidFill>
                <a:latin typeface="Roboto Medium"/>
                <a:ea typeface="Roboto Medium"/>
                <a:cs typeface="Roboto Medium"/>
                <a:sym typeface="Roboto Medium"/>
              </a:rPr>
              <a:t>: FinTech Case Study</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2000">
                <a:solidFill>
                  <a:schemeClr val="dk1"/>
                </a:solidFill>
                <a:latin typeface="Roboto Light"/>
                <a:ea typeface="Roboto Light"/>
                <a:cs typeface="Roboto Light"/>
                <a:sym typeface="Roboto Light"/>
              </a:rPr>
              <a:t>In this homework assignment, you will develop a case study for a particular FinTech company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or technology.</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lang="en" sz="2000">
                <a:solidFill>
                  <a:schemeClr val="dk1"/>
                </a:solidFill>
                <a:latin typeface="Roboto Light"/>
                <a:ea typeface="Roboto Light"/>
                <a:cs typeface="Roboto Light"/>
                <a:sym typeface="Roboto Light"/>
              </a:rPr>
              <a:t>(Instructions sent via </a:t>
            </a:r>
            <a:r>
              <a:rPr lang="en" sz="2000">
                <a:solidFill>
                  <a:schemeClr val="dk1"/>
                </a:solidFill>
                <a:latin typeface="Roboto Light"/>
                <a:ea typeface="Roboto Light"/>
                <a:cs typeface="Roboto Light"/>
                <a:sym typeface="Roboto Light"/>
              </a:rPr>
              <a:t>Slack</a:t>
            </a:r>
            <a:r>
              <a:rPr lang="en" sz="2000">
                <a:solidFill>
                  <a:schemeClr val="dk1"/>
                </a:solidFill>
                <a:latin typeface="Roboto Light"/>
                <a:ea typeface="Roboto Light"/>
                <a:cs typeface="Roboto Light"/>
                <a:sym typeface="Roboto Light"/>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8" name="Shape 2728"/>
        <p:cNvGrpSpPr/>
        <p:nvPr/>
      </p:nvGrpSpPr>
      <p:grpSpPr>
        <a:xfrm>
          <a:off x="0" y="0"/>
          <a:ext cx="0" cy="0"/>
          <a:chOff x="0" y="0"/>
          <a:chExt cx="0" cy="0"/>
        </a:xfrm>
      </p:grpSpPr>
      <p:sp>
        <p:nvSpPr>
          <p:cNvPr id="2729" name="Google Shape;2729;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30" name="Google Shape;2730;p17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2731" name="Google Shape;2731;p1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5" name="Shape 2175"/>
        <p:cNvGrpSpPr/>
        <p:nvPr/>
      </p:nvGrpSpPr>
      <p:grpSpPr>
        <a:xfrm>
          <a:off x="0" y="0"/>
          <a:ext cx="0" cy="0"/>
          <a:chOff x="0" y="0"/>
          <a:chExt cx="0" cy="0"/>
        </a:xfrm>
      </p:grpSpPr>
      <p:sp>
        <p:nvSpPr>
          <p:cNvPr id="2176" name="Google Shape;2176;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FinTech?</a:t>
            </a:r>
            <a:endParaRPr/>
          </a:p>
        </p:txBody>
      </p:sp>
      <p:sp>
        <p:nvSpPr>
          <p:cNvPr id="2177" name="Google Shape;2177;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broader FinTech category can be segmented into four variants.</a:t>
            </a:r>
            <a:endParaRPr/>
          </a:p>
        </p:txBody>
      </p:sp>
      <p:sp>
        <p:nvSpPr>
          <p:cNvPr id="2178" name="Google Shape;2178;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179" name="Google Shape;2179;p120"/>
          <p:cNvGraphicFramePr/>
          <p:nvPr/>
        </p:nvGraphicFramePr>
        <p:xfrm>
          <a:off x="471725" y="1183050"/>
          <a:ext cx="3000000" cy="3000000"/>
        </p:xfrm>
        <a:graphic>
          <a:graphicData uri="http://schemas.openxmlformats.org/drawingml/2006/table">
            <a:tbl>
              <a:tblPr>
                <a:noFill/>
                <a:tableStyleId>{B4B82C21-80E6-4682-BC7C-EC93701F8AA4}</a:tableStyleId>
              </a:tblPr>
              <a:tblGrid>
                <a:gridCol w="1072800"/>
                <a:gridCol w="1670875"/>
                <a:gridCol w="2856625"/>
                <a:gridCol w="2797700"/>
              </a:tblGrid>
              <a:tr h="1330900">
                <a:tc rowSpan="2">
                  <a:txBody>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Origin</a:t>
                      </a:r>
                      <a:endParaRPr sz="1800">
                        <a:latin typeface="Roboto Medium"/>
                        <a:ea typeface="Roboto Medium"/>
                        <a:cs typeface="Roboto Medium"/>
                        <a:sym typeface="Roboto Medium"/>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12940"/>
                    </a:solidFill>
                  </a:tcPr>
                </a:tc>
                <a:tc>
                  <a:txBody>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Technology</a:t>
                      </a:r>
                      <a:endParaRPr>
                        <a:solidFill>
                          <a:srgbClr val="FFFFFF"/>
                        </a:solidFill>
                        <a:latin typeface="Roboto Medium"/>
                        <a:ea typeface="Roboto Medium"/>
                        <a:cs typeface="Roboto Medium"/>
                        <a:sym typeface="Roboto Medium"/>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336699"/>
                    </a:solidFill>
                  </a:tcPr>
                </a:tc>
                <a:tc>
                  <a:txBody>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Infrastructure providers </a:t>
                      </a:r>
                      <a:r>
                        <a:rPr lang="en" sz="1200">
                          <a:solidFill>
                            <a:srgbClr val="FFFFFF"/>
                          </a:solidFill>
                          <a:latin typeface="Roboto"/>
                          <a:ea typeface="Roboto"/>
                          <a:cs typeface="Roboto"/>
                          <a:sym typeface="Roboto"/>
                        </a:rPr>
                        <a:t>seeking to help financial institutions digitize and modernize their technology stacks.</a:t>
                      </a:r>
                      <a:endParaRPr sz="1200">
                        <a:solidFill>
                          <a:srgbClr val="FFFFFF"/>
                        </a:solidFill>
                        <a:latin typeface="Roboto"/>
                        <a:ea typeface="Roboto"/>
                        <a:cs typeface="Roboto"/>
                        <a:sym typeface="Roboto"/>
                      </a:endParaRPr>
                    </a:p>
                    <a:p>
                      <a:pPr indent="0" lvl="0" marL="0" rtl="0" algn="l">
                        <a:spcBef>
                          <a:spcPts val="600"/>
                        </a:spcBef>
                        <a:spcAft>
                          <a:spcPts val="600"/>
                        </a:spcAft>
                        <a:buNone/>
                      </a:pPr>
                      <a:r>
                        <a:rPr lang="en" sz="1200">
                          <a:solidFill>
                            <a:srgbClr val="FFFFFF"/>
                          </a:solidFill>
                          <a:latin typeface="Roboto"/>
                          <a:ea typeface="Roboto"/>
                          <a:cs typeface="Roboto"/>
                          <a:sym typeface="Roboto"/>
                        </a:rPr>
                        <a:t>Examples: FNZ, Marqeta, Onfido</a:t>
                      </a:r>
                      <a:endParaRPr sz="1200">
                        <a:solidFill>
                          <a:srgbClr val="FFFFFF"/>
                        </a:solidFill>
                        <a:latin typeface="Roboto"/>
                        <a:ea typeface="Roboto"/>
                        <a:cs typeface="Roboto"/>
                        <a:sym typeface="Roboto"/>
                      </a:endParaRPr>
                    </a:p>
                  </a:txBody>
                  <a:tcPr marT="0" marB="0"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336699"/>
                    </a:solidFill>
                  </a:tcPr>
                </a:tc>
                <a:tc>
                  <a:txBody>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Large technology ecosystems </a:t>
                      </a:r>
                      <a:r>
                        <a:rPr lang="en" sz="1200">
                          <a:solidFill>
                            <a:srgbClr val="FFFFFF"/>
                          </a:solidFill>
                          <a:latin typeface="Roboto"/>
                          <a:ea typeface="Roboto"/>
                          <a:cs typeface="Roboto"/>
                          <a:sym typeface="Roboto"/>
                        </a:rPr>
                        <a:t>using financial services to strengthen relationships with users.</a:t>
                      </a:r>
                      <a:endParaRPr sz="1200">
                        <a:solidFill>
                          <a:srgbClr val="FFFFFF"/>
                        </a:solidFill>
                        <a:latin typeface="Roboto"/>
                        <a:ea typeface="Roboto"/>
                        <a:cs typeface="Roboto"/>
                        <a:sym typeface="Roboto"/>
                      </a:endParaRPr>
                    </a:p>
                    <a:p>
                      <a:pPr indent="0" lvl="0" marL="0" rtl="0" algn="l">
                        <a:spcBef>
                          <a:spcPts val="600"/>
                        </a:spcBef>
                        <a:spcAft>
                          <a:spcPts val="600"/>
                        </a:spcAft>
                        <a:buNone/>
                      </a:pPr>
                      <a:r>
                        <a:rPr lang="en" sz="1200">
                          <a:solidFill>
                            <a:srgbClr val="FFFFFF"/>
                          </a:solidFill>
                          <a:latin typeface="Roboto"/>
                          <a:ea typeface="Roboto"/>
                          <a:cs typeface="Roboto"/>
                          <a:sym typeface="Roboto"/>
                        </a:rPr>
                        <a:t>Examples: Apple, Ant Financial, Tencent</a:t>
                      </a:r>
                      <a:endParaRPr sz="1200">
                        <a:solidFill>
                          <a:srgbClr val="FFFFFF"/>
                        </a:solidFill>
                        <a:latin typeface="Roboto"/>
                        <a:ea typeface="Roboto"/>
                        <a:cs typeface="Roboto"/>
                        <a:sym typeface="Roboto"/>
                      </a:endParaRPr>
                    </a:p>
                  </a:txBody>
                  <a:tcPr marT="137150" marB="0"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336699"/>
                    </a:solidFill>
                  </a:tcPr>
                </a:tc>
              </a:tr>
              <a:tr h="1274600">
                <a:tc vMerge="1"/>
                <a:tc>
                  <a:txBody>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Financial Services</a:t>
                      </a:r>
                      <a:endParaRPr>
                        <a:solidFill>
                          <a:srgbClr val="FFFFFF"/>
                        </a:solidFill>
                        <a:latin typeface="Roboto Medium"/>
                        <a:ea typeface="Roboto Medium"/>
                        <a:cs typeface="Roboto Medium"/>
                        <a:sym typeface="Roboto Medium"/>
                      </a:endParaRPr>
                    </a:p>
                  </a:txBody>
                  <a:tcPr marT="5486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New entrants, start-ups, and attackers </a:t>
                      </a:r>
                      <a:r>
                        <a:rPr lang="en" sz="1200">
                          <a:solidFill>
                            <a:srgbClr val="FFFFFF"/>
                          </a:solidFill>
                          <a:latin typeface="Roboto"/>
                          <a:ea typeface="Roboto"/>
                          <a:cs typeface="Roboto"/>
                          <a:sym typeface="Roboto"/>
                        </a:rPr>
                        <a:t>seeking to enter financial services using new technologies.</a:t>
                      </a:r>
                      <a:endParaRPr sz="1200">
                        <a:solidFill>
                          <a:srgbClr val="FFFFFF"/>
                        </a:solidFill>
                        <a:latin typeface="Roboto"/>
                        <a:ea typeface="Roboto"/>
                        <a:cs typeface="Roboto"/>
                        <a:sym typeface="Roboto"/>
                      </a:endParaRPr>
                    </a:p>
                    <a:p>
                      <a:pPr indent="0" lvl="0" marL="0" rtl="0" algn="l">
                        <a:spcBef>
                          <a:spcPts val="600"/>
                        </a:spcBef>
                        <a:spcAft>
                          <a:spcPts val="600"/>
                        </a:spcAft>
                        <a:buNone/>
                      </a:pPr>
                      <a:r>
                        <a:rPr lang="en" sz="1200">
                          <a:solidFill>
                            <a:srgbClr val="FFFFFF"/>
                          </a:solidFill>
                          <a:latin typeface="Roboto"/>
                          <a:ea typeface="Roboto"/>
                          <a:cs typeface="Roboto"/>
                          <a:sym typeface="Roboto"/>
                        </a:rPr>
                        <a:t>Examples: SoFi, TransferWise, LendingClub</a:t>
                      </a:r>
                      <a:endParaRPr sz="1200">
                        <a:solidFill>
                          <a:srgbClr val="FFFFFF"/>
                        </a:solidFill>
                        <a:latin typeface="Roboto"/>
                        <a:ea typeface="Roboto"/>
                        <a:cs typeface="Roboto"/>
                        <a:sym typeface="Roboto"/>
                      </a:endParaRPr>
                    </a:p>
                  </a:txBody>
                  <a:tcPr marT="182875" marB="0"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Incumbent financial institutions </a:t>
                      </a:r>
                      <a:r>
                        <a:rPr lang="en" sz="1200">
                          <a:solidFill>
                            <a:srgbClr val="FFFFFF"/>
                          </a:solidFill>
                          <a:latin typeface="Roboto"/>
                          <a:ea typeface="Roboto"/>
                          <a:cs typeface="Roboto"/>
                          <a:sym typeface="Roboto"/>
                        </a:rPr>
                        <a:t>making significant investments in technology to lift their game.</a:t>
                      </a:r>
                      <a:endParaRPr sz="1200">
                        <a:solidFill>
                          <a:srgbClr val="FFFFFF"/>
                        </a:solidFill>
                        <a:latin typeface="Roboto"/>
                        <a:ea typeface="Roboto"/>
                        <a:cs typeface="Roboto"/>
                        <a:sym typeface="Roboto"/>
                      </a:endParaRPr>
                    </a:p>
                    <a:p>
                      <a:pPr indent="0" lvl="0" marL="0" rtl="0" algn="l">
                        <a:spcBef>
                          <a:spcPts val="600"/>
                        </a:spcBef>
                        <a:spcAft>
                          <a:spcPts val="600"/>
                        </a:spcAft>
                        <a:buNone/>
                      </a:pPr>
                      <a:r>
                        <a:rPr lang="en" sz="1200">
                          <a:solidFill>
                            <a:srgbClr val="FFFFFF"/>
                          </a:solidFill>
                          <a:latin typeface="Roboto"/>
                          <a:ea typeface="Roboto"/>
                          <a:cs typeface="Roboto"/>
                          <a:sym typeface="Roboto"/>
                        </a:rPr>
                        <a:t>Examples: Wells Fargo, Ping An</a:t>
                      </a:r>
                      <a:endParaRPr sz="1200">
                        <a:solidFill>
                          <a:srgbClr val="FFFFFF"/>
                        </a:solidFill>
                        <a:latin typeface="Roboto"/>
                        <a:ea typeface="Roboto"/>
                        <a:cs typeface="Roboto"/>
                        <a:sym typeface="Roboto"/>
                      </a:endParaRPr>
                    </a:p>
                  </a:txBody>
                  <a:tcPr marT="182875" marB="0"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666666"/>
                    </a:solidFill>
                  </a:tcPr>
                </a:tc>
              </a:tr>
              <a:tr h="419725">
                <a:tc rowSpan="2">
                  <a:txBody>
                    <a:bodyPr/>
                    <a:lstStyle/>
                    <a:p>
                      <a:pPr indent="0" lvl="0" marL="0" rtl="0" algn="l">
                        <a:spcBef>
                          <a:spcPts val="0"/>
                        </a:spcBef>
                        <a:spcAft>
                          <a:spcPts val="0"/>
                        </a:spcAft>
                        <a:buNone/>
                      </a:pPr>
                      <a:r>
                        <a:t/>
                      </a:r>
                      <a:endParaRPr sz="10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Low</a:t>
                      </a:r>
                      <a:br>
                        <a:rPr lang="en">
                          <a:solidFill>
                            <a:srgbClr val="FFFFFF"/>
                          </a:solidFill>
                          <a:latin typeface="Roboto Medium"/>
                          <a:ea typeface="Roboto Medium"/>
                          <a:cs typeface="Roboto Medium"/>
                          <a:sym typeface="Roboto Medium"/>
                        </a:rPr>
                      </a:br>
                      <a:r>
                        <a:rPr lang="en">
                          <a:solidFill>
                            <a:srgbClr val="FFFFFF"/>
                          </a:solidFill>
                          <a:latin typeface="Roboto Medium"/>
                          <a:ea typeface="Roboto Medium"/>
                          <a:cs typeface="Roboto Medium"/>
                          <a:sym typeface="Roboto Medium"/>
                        </a:rPr>
                        <a:t>(small scale)</a:t>
                      </a:r>
                      <a:endParaRPr>
                        <a:solidFill>
                          <a:srgbClr val="FFFFFF"/>
                        </a:solidFill>
                        <a:latin typeface="Roboto Medium"/>
                        <a:ea typeface="Roboto Medium"/>
                        <a:cs typeface="Roboto Medium"/>
                        <a:sym typeface="Roboto Medium"/>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12940"/>
                    </a:solidFill>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High</a:t>
                      </a:r>
                      <a:br>
                        <a:rPr lang="en">
                          <a:solidFill>
                            <a:srgbClr val="FFFFFF"/>
                          </a:solidFill>
                          <a:latin typeface="Roboto Medium"/>
                          <a:ea typeface="Roboto Medium"/>
                          <a:cs typeface="Roboto Medium"/>
                          <a:sym typeface="Roboto Medium"/>
                        </a:rPr>
                      </a:br>
                      <a:r>
                        <a:rPr lang="en">
                          <a:solidFill>
                            <a:srgbClr val="FFFFFF"/>
                          </a:solidFill>
                          <a:latin typeface="Roboto Medium"/>
                          <a:ea typeface="Roboto Medium"/>
                          <a:cs typeface="Roboto Medium"/>
                          <a:sym typeface="Roboto Medium"/>
                        </a:rPr>
                        <a:t>(large scale)</a:t>
                      </a:r>
                      <a:endParaRPr>
                        <a:solidFill>
                          <a:srgbClr val="FFFFFF"/>
                        </a:solidFill>
                        <a:latin typeface="Roboto Medium"/>
                        <a:ea typeface="Roboto Medium"/>
                        <a:cs typeface="Roboto Medium"/>
                        <a:sym typeface="Roboto Medium"/>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12940"/>
                    </a:solidFill>
                  </a:tcPr>
                </a:tc>
              </a:tr>
              <a:tr h="385925">
                <a:tc vMerge="1"/>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gridSpan="2">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Scale</a:t>
                      </a:r>
                      <a:endParaRPr>
                        <a:solidFill>
                          <a:srgbClr val="FFFFFF"/>
                        </a:solidFill>
                        <a:latin typeface="Roboto Medium"/>
                        <a:ea typeface="Roboto Medium"/>
                        <a:cs typeface="Roboto Medium"/>
                        <a:sym typeface="Roboto Medium"/>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12940"/>
                    </a:solidFill>
                  </a:tcPr>
                </a:tc>
                <a:tc h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3" name="Shape 2183"/>
        <p:cNvGrpSpPr/>
        <p:nvPr/>
      </p:nvGrpSpPr>
      <p:grpSpPr>
        <a:xfrm>
          <a:off x="0" y="0"/>
          <a:ext cx="0" cy="0"/>
          <a:chOff x="0" y="0"/>
          <a:chExt cx="0" cy="0"/>
        </a:xfrm>
      </p:grpSpPr>
      <p:pic>
        <p:nvPicPr>
          <p:cNvPr id="2184" name="Google Shape;2184;p121"/>
          <p:cNvPicPr preferRelativeResize="0"/>
          <p:nvPr/>
        </p:nvPicPr>
        <p:blipFill>
          <a:blip r:embed="rId3">
            <a:alphaModFix/>
          </a:blip>
          <a:stretch>
            <a:fillRect/>
          </a:stretch>
        </p:blipFill>
        <p:spPr>
          <a:xfrm>
            <a:off x="-28350" y="0"/>
            <a:ext cx="9172349" cy="5143524"/>
          </a:xfrm>
          <a:prstGeom prst="rect">
            <a:avLst/>
          </a:prstGeom>
          <a:noFill/>
          <a:ln>
            <a:noFill/>
          </a:ln>
        </p:spPr>
      </p:pic>
      <p:sp>
        <p:nvSpPr>
          <p:cNvPr id="2185" name="Google Shape;2185;p121"/>
          <p:cNvSpPr txBox="1"/>
          <p:nvPr>
            <p:ph type="title"/>
          </p:nvPr>
        </p:nvSpPr>
        <p:spPr>
          <a:xfrm>
            <a:off x="355825" y="477525"/>
            <a:ext cx="3245700" cy="2158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3600">
                <a:latin typeface="Roboto Light"/>
                <a:ea typeface="Roboto Light"/>
                <a:cs typeface="Roboto Light"/>
                <a:sym typeface="Roboto Light"/>
              </a:rPr>
              <a:t>But what</a:t>
            </a:r>
            <a:br>
              <a:rPr lang="en" sz="3600">
                <a:latin typeface="Roboto Light"/>
                <a:ea typeface="Roboto Light"/>
                <a:cs typeface="Roboto Light"/>
                <a:sym typeface="Roboto Light"/>
              </a:rPr>
            </a:br>
            <a:r>
              <a:rPr lang="en" sz="3600">
                <a:latin typeface="Roboto Light"/>
                <a:ea typeface="Roboto Light"/>
                <a:cs typeface="Roboto Light"/>
                <a:sym typeface="Roboto Light"/>
              </a:rPr>
              <a:t>exactly </a:t>
            </a:r>
            <a:r>
              <a:rPr i="1" lang="en" sz="3600">
                <a:latin typeface="Roboto Light"/>
                <a:ea typeface="Roboto Light"/>
                <a:cs typeface="Roboto Light"/>
                <a:sym typeface="Roboto Light"/>
              </a:rPr>
              <a:t>is</a:t>
            </a:r>
            <a:r>
              <a:rPr lang="en" sz="3600">
                <a:latin typeface="Roboto Light"/>
                <a:ea typeface="Roboto Light"/>
                <a:cs typeface="Roboto Light"/>
                <a:sym typeface="Roboto Light"/>
              </a:rPr>
              <a:t> FinTech?</a:t>
            </a:r>
            <a:endParaRPr sz="3600">
              <a:latin typeface="Roboto Light"/>
              <a:ea typeface="Roboto Light"/>
              <a:cs typeface="Roboto Light"/>
              <a:sym typeface="Roboto Light"/>
            </a:endParaRPr>
          </a:p>
        </p:txBody>
      </p:sp>
      <p:sp>
        <p:nvSpPr>
          <p:cNvPr id="2186" name="Google Shape;2186;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0" name="Shape 2190"/>
        <p:cNvGrpSpPr/>
        <p:nvPr/>
      </p:nvGrpSpPr>
      <p:grpSpPr>
        <a:xfrm>
          <a:off x="0" y="0"/>
          <a:ext cx="0" cy="0"/>
          <a:chOff x="0" y="0"/>
          <a:chExt cx="0" cy="0"/>
        </a:xfrm>
      </p:grpSpPr>
      <p:sp>
        <p:nvSpPr>
          <p:cNvPr id="2191" name="Google Shape;2191;p122"/>
          <p:cNvSpPr txBox="1"/>
          <p:nvPr>
            <p:ph type="title"/>
          </p:nvPr>
        </p:nvSpPr>
        <p:spPr>
          <a:xfrm>
            <a:off x="2544050" y="1088475"/>
            <a:ext cx="60177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4292E"/>
                </a:solidFill>
                <a:latin typeface="Roboto Light"/>
                <a:ea typeface="Roboto Light"/>
                <a:cs typeface="Roboto Light"/>
                <a:sym typeface="Roboto Light"/>
              </a:rPr>
              <a:t>FinTech is the combination of finance and technology. More specifically, it describes a </a:t>
            </a:r>
            <a:r>
              <a:rPr b="1" lang="en" sz="2400">
                <a:solidFill>
                  <a:srgbClr val="24292E"/>
                </a:solidFill>
              </a:rPr>
              <a:t>financial services industry</a:t>
            </a:r>
            <a:r>
              <a:rPr lang="en" sz="2400">
                <a:solidFill>
                  <a:srgbClr val="24292E"/>
                </a:solidFill>
                <a:latin typeface="Roboto Light"/>
                <a:ea typeface="Roboto Light"/>
                <a:cs typeface="Roboto Light"/>
                <a:sym typeface="Roboto Light"/>
              </a:rPr>
              <a:t> that has been disrupted by </a:t>
            </a:r>
            <a:r>
              <a:rPr b="1" lang="en" sz="2400">
                <a:solidFill>
                  <a:srgbClr val="24292E"/>
                </a:solidFill>
              </a:rPr>
              <a:t>technological innovation</a:t>
            </a:r>
            <a:r>
              <a:rPr lang="en" sz="2400">
                <a:solidFill>
                  <a:srgbClr val="24292E"/>
                </a:solidFill>
                <a:latin typeface="Roboto Light"/>
                <a:ea typeface="Roboto Light"/>
                <a:cs typeface="Roboto Light"/>
                <a:sym typeface="Roboto Light"/>
              </a:rPr>
              <a:t> </a:t>
            </a:r>
            <a:r>
              <a:rPr lang="en" sz="2400">
                <a:solidFill>
                  <a:srgbClr val="24292E"/>
                </a:solidFill>
                <a:latin typeface="Roboto Light"/>
                <a:ea typeface="Roboto Light"/>
                <a:cs typeface="Roboto Light"/>
                <a:sym typeface="Roboto Light"/>
              </a:rPr>
              <a:t>that</a:t>
            </a:r>
            <a:r>
              <a:rPr lang="en" sz="2400">
                <a:solidFill>
                  <a:srgbClr val="24292E"/>
                </a:solidFill>
                <a:latin typeface="Roboto Light"/>
                <a:ea typeface="Roboto Light"/>
                <a:cs typeface="Roboto Light"/>
                <a:sym typeface="Roboto Light"/>
              </a:rPr>
              <a:t> competes with traditional </a:t>
            </a:r>
            <a:r>
              <a:rPr b="1" lang="en" sz="2400">
                <a:solidFill>
                  <a:srgbClr val="24292E"/>
                </a:solidFill>
              </a:rPr>
              <a:t>financial methods</a:t>
            </a:r>
            <a:r>
              <a:rPr lang="en" sz="2400">
                <a:solidFill>
                  <a:srgbClr val="24292E"/>
                </a:solidFill>
                <a:latin typeface="Roboto Light"/>
                <a:ea typeface="Roboto Light"/>
                <a:cs typeface="Roboto Light"/>
                <a:sym typeface="Roboto Light"/>
              </a:rPr>
              <a:t> and </a:t>
            </a:r>
            <a:r>
              <a:rPr b="1" lang="en" sz="2400">
                <a:solidFill>
                  <a:srgbClr val="24292E"/>
                </a:solidFill>
              </a:rPr>
              <a:t>improves activities and inefficiencies</a:t>
            </a:r>
            <a:r>
              <a:rPr lang="en" sz="2400">
                <a:solidFill>
                  <a:srgbClr val="24292E"/>
                </a:solidFill>
                <a:latin typeface="Roboto Light"/>
                <a:ea typeface="Roboto Light"/>
                <a:cs typeface="Roboto Light"/>
                <a:sym typeface="Roboto Light"/>
              </a:rPr>
              <a:t> in finance.</a:t>
            </a:r>
            <a:endParaRPr sz="2400">
              <a:latin typeface="Roboto Light"/>
              <a:ea typeface="Roboto Light"/>
              <a:cs typeface="Roboto Light"/>
              <a:sym typeface="Roboto Light"/>
            </a:endParaRPr>
          </a:p>
        </p:txBody>
      </p:sp>
      <p:sp>
        <p:nvSpPr>
          <p:cNvPr id="2192" name="Google Shape;2192;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